
<file path=[Content_Types].xml><?xml version="1.0" encoding="utf-8"?>
<Types xmlns="http://schemas.openxmlformats.org/package/2006/content-types">
  <Default Extension="png" ContentType="image/pn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83"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69"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p:cViewPr varScale="1">
        <p:scale>
          <a:sx n="71" d="100"/>
          <a:sy n="71" d="100"/>
        </p:scale>
        <p:origin x="570" y="60"/>
      </p:cViewPr>
      <p:guideLst>
        <p:guide orient="horz" pos="2160"/>
        <p:guide pos="2880"/>
      </p:guideLst>
    </p:cSldViewPr>
  </p:slideViewPr>
  <p:notesTextViewPr>
    <p:cViewPr>
      <p:scale>
        <a:sx n="1" d="1"/>
        <a:sy n="1" d="1"/>
      </p:scale>
      <p:origin x="0" y="0"/>
    </p:cViewPr>
  </p:notesTextViewPr>
  <p:notesViewPr>
    <p:cSldViewPr>
      <p:cViewPr varScale="1">
        <p:scale>
          <a:sx n="54" d="100"/>
          <a:sy n="54" d="100"/>
        </p:scale>
        <p:origin x="-166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8C73BF-D315-4ADA-B3C2-A61A093932B1}" type="datetimeFigureOut">
              <a:rPr lang="en-GB" smtClean="0"/>
              <a:t>02/12/2021</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AB1A9D-5DA1-424F-B0A4-C6DB106B1338}" type="slidenum">
              <a:rPr lang="en-GB" smtClean="0"/>
              <a:t>‹#›</a:t>
            </a:fld>
            <a:endParaRPr lang="en-GB" dirty="0"/>
          </a:p>
        </p:txBody>
      </p:sp>
    </p:spTree>
    <p:extLst>
      <p:ext uri="{BB962C8B-B14F-4D97-AF65-F5344CB8AC3E}">
        <p14:creationId xmlns:p14="http://schemas.microsoft.com/office/powerpoint/2010/main" val="3653940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AE480-F778-4997-ACB9-0F2EDF4A233F}" type="datetimeFigureOut">
              <a:rPr lang="en-GB" smtClean="0"/>
              <a:t>02/12/2021</a:t>
            </a:fld>
            <a:endParaRPr lang="en-GB"/>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GB"/>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EAC95-52F2-412F-9C7A-C7553DADF1BB}" type="slidenum">
              <a:rPr lang="en-GB" smtClean="0"/>
              <a:t>‹#›</a:t>
            </a:fld>
            <a:endParaRPr lang="en-GB"/>
          </a:p>
        </p:txBody>
      </p:sp>
    </p:spTree>
    <p:extLst>
      <p:ext uri="{BB962C8B-B14F-4D97-AF65-F5344CB8AC3E}">
        <p14:creationId xmlns:p14="http://schemas.microsoft.com/office/powerpoint/2010/main" val="1083609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316952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855831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860524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61542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19387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926048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392330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446072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2894990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3799756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84218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E4B1D-ADB2-4F15-8389-44110F300007}" type="datetimeFigureOut">
              <a:rPr lang="en-GB" smtClean="0"/>
              <a:t>02/12/2021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C6623AC5-E736-42FC-804D-CE08A2C83742}" type="slidenum">
              <a:rPr lang="en-GB" smtClean="0"/>
              <a:t>‹#›</a:t>
            </a:fld>
            <a:endParaRPr lang="en-GB" dirty="0"/>
          </a:p>
        </p:txBody>
      </p:sp>
    </p:spTree>
    <p:extLst>
      <p:ext uri="{BB962C8B-B14F-4D97-AF65-F5344CB8AC3E}">
        <p14:creationId xmlns:p14="http://schemas.microsoft.com/office/powerpoint/2010/main" val="2768599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71192" y="314406"/>
            <a:ext cx="7272808" cy="660169"/>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323528" y="1196752"/>
            <a:ext cx="8424936" cy="50405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6E4B1D-ADB2-4F15-8389-44110F300007}" type="datetimeFigureOut">
              <a:rPr lang="en-GB" smtClean="0"/>
              <a:t>02/12/2021</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623AC5-E736-42FC-804D-CE08A2C83742}" type="slidenum">
              <a:rPr lang="en-GB" smtClean="0"/>
              <a:t>‹#›</a:t>
            </a:fld>
            <a:endParaRPr lang="en-GB" dirty="0"/>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7102" y="332656"/>
            <a:ext cx="1726586" cy="720080"/>
          </a:xfrm>
          <a:prstGeom prst="rect">
            <a:avLst/>
          </a:prstGeom>
        </p:spPr>
      </p:pic>
    </p:spTree>
    <p:extLst>
      <p:ext uri="{BB962C8B-B14F-4D97-AF65-F5344CB8AC3E}">
        <p14:creationId xmlns:p14="http://schemas.microsoft.com/office/powerpoint/2010/main" val="4276881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3.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wma"/><Relationship Id="rId1" Type="http://schemas.microsoft.com/office/2007/relationships/media" Target="../media/media15.wm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6" Type="http://schemas.openxmlformats.org/officeDocument/2006/relationships/image" Target="../media/image3.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3.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6" Type="http://schemas.openxmlformats.org/officeDocument/2006/relationships/image" Target="../media/image3.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3.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12" Type="http://schemas.openxmlformats.org/officeDocument/2006/relationships/image" Target="../media/image3.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 xmlns:a16="http://schemas.microsoft.com/office/drawing/2014/main" id="{526C741C-B675-4E74-BDBA-08AE56A5C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37966"/>
            <a:ext cx="3419871" cy="1419522"/>
          </a:xfrm>
          <a:prstGeom prst="rect">
            <a:avLst/>
          </a:prstGeom>
        </p:spPr>
      </p:pic>
      <p:graphicFrame>
        <p:nvGraphicFramePr>
          <p:cNvPr id="7" name="Table 6">
            <a:extLst>
              <a:ext uri="{FF2B5EF4-FFF2-40B4-BE49-F238E27FC236}">
                <a16:creationId xmlns="" xmlns:a16="http://schemas.microsoft.com/office/drawing/2014/main" id="{B3C15DB8-07C4-4505-B5EF-36A52A09452B}"/>
              </a:ext>
            </a:extLst>
          </p:cNvPr>
          <p:cNvGraphicFramePr>
            <a:graphicFrameLocks noGrp="1"/>
          </p:cNvGraphicFramePr>
          <p:nvPr>
            <p:extLst>
              <p:ext uri="{D42A27DB-BD31-4B8C-83A1-F6EECF244321}">
                <p14:modId xmlns:p14="http://schemas.microsoft.com/office/powerpoint/2010/main" val="39751150"/>
              </p:ext>
            </p:extLst>
          </p:nvPr>
        </p:nvGraphicFramePr>
        <p:xfrm>
          <a:off x="4938811" y="4869160"/>
          <a:ext cx="3409188" cy="1897380"/>
        </p:xfrm>
        <a:graphic>
          <a:graphicData uri="http://schemas.openxmlformats.org/drawingml/2006/table">
            <a:tbl>
              <a:tblPr firstRow="1" bandRow="1">
                <a:tableStyleId>{5C22544A-7EE6-4342-B048-85BDC9FD1C3A}</a:tableStyleId>
              </a:tblPr>
              <a:tblGrid>
                <a:gridCol w="3409188">
                  <a:extLst>
                    <a:ext uri="{9D8B030D-6E8A-4147-A177-3AD203B41FA5}">
                      <a16:colId xmlns="" xmlns:a16="http://schemas.microsoft.com/office/drawing/2014/main" val="803106089"/>
                    </a:ext>
                  </a:extLst>
                </a:gridCol>
              </a:tblGrid>
              <a:tr h="1448172">
                <a:tc>
                  <a:txBody>
                    <a:bodyPr/>
                    <a:lstStyle/>
                    <a:p>
                      <a:pPr algn="ctr"/>
                      <a:r>
                        <a:rPr lang="en-GB" sz="2400" baseline="0" dirty="0" smtClean="0">
                          <a:solidFill>
                            <a:schemeClr val="tx1"/>
                          </a:solidFill>
                          <a:latin typeface="Times New Roman" panose="02020603050405020304" pitchFamily="18" charset="0"/>
                          <a:cs typeface="Times New Roman" panose="02020603050405020304" pitchFamily="18" charset="0"/>
                        </a:rPr>
                        <a:t>Oluwafemi Emmanuel Zachariah  </a:t>
                      </a:r>
                    </a:p>
                    <a:p>
                      <a:pPr algn="ctr"/>
                      <a:endParaRPr lang="en-GB" sz="2400" baseline="0" dirty="0" smtClean="0">
                        <a:solidFill>
                          <a:schemeClr val="tx1"/>
                        </a:solidFill>
                        <a:latin typeface="Times New Roman" panose="02020603050405020304" pitchFamily="18" charset="0"/>
                        <a:cs typeface="Times New Roman" panose="02020603050405020304" pitchFamily="18" charset="0"/>
                      </a:endParaRPr>
                    </a:p>
                    <a:p>
                      <a:pPr algn="ctr"/>
                      <a:r>
                        <a:rPr lang="en-GB" sz="2400" dirty="0" smtClean="0">
                          <a:solidFill>
                            <a:schemeClr val="tx1"/>
                          </a:solidFill>
                          <a:latin typeface="Times New Roman" panose="02020603050405020304" pitchFamily="18" charset="0"/>
                          <a:cs typeface="Times New Roman" panose="02020603050405020304" pitchFamily="18" charset="0"/>
                        </a:rPr>
                        <a:t>c1034108</a:t>
                      </a:r>
                    </a:p>
                    <a:p>
                      <a:pPr algn="r"/>
                      <a:endParaRPr lang="en-GB" sz="2400" b="1" i="0" u="sng" dirty="0">
                        <a:solidFill>
                          <a:schemeClr val="tx1"/>
                        </a:solidFill>
                        <a:latin typeface="Times New Roman" panose="02020603050405020304" pitchFamily="18" charset="0"/>
                        <a:cs typeface="Times New Roman" panose="02020603050405020304" pitchFamily="18" charset="0"/>
                      </a:endParaRPr>
                    </a:p>
                  </a:txBody>
                  <a:tcPr marL="68580" marR="68580" marT="34290" marB="34290">
                    <a:noFill/>
                  </a:tcPr>
                </a:tc>
                <a:extLst>
                  <a:ext uri="{0D108BD9-81ED-4DB2-BD59-A6C34878D82A}">
                    <a16:rowId xmlns="" xmlns:a16="http://schemas.microsoft.com/office/drawing/2014/main" val="3795287266"/>
                  </a:ext>
                </a:extLst>
              </a:tr>
            </a:tbl>
          </a:graphicData>
        </a:graphic>
      </p:graphicFrame>
      <p:sp>
        <p:nvSpPr>
          <p:cNvPr id="12" name="Title 1">
            <a:extLst>
              <a:ext uri="{FF2B5EF4-FFF2-40B4-BE49-F238E27FC236}">
                <a16:creationId xmlns="" xmlns:a16="http://schemas.microsoft.com/office/drawing/2014/main" id="{B57873DD-775B-421A-9556-FD6B86D670DF}"/>
              </a:ext>
            </a:extLst>
          </p:cNvPr>
          <p:cNvSpPr txBox="1">
            <a:spLocks/>
          </p:cNvSpPr>
          <p:nvPr/>
        </p:nvSpPr>
        <p:spPr>
          <a:xfrm>
            <a:off x="1043608" y="2521721"/>
            <a:ext cx="7272808" cy="660169"/>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a:p>
            <a:r>
              <a:rPr lang="en-US" sz="12800" dirty="0"/>
              <a:t> </a:t>
            </a:r>
            <a:r>
              <a:rPr lang="en-US" sz="12800" b="1" i="1" dirty="0"/>
              <a:t>Data Analytics Tools and Techniques </a:t>
            </a:r>
            <a:r>
              <a:rPr lang="en-US" sz="12800" dirty="0"/>
              <a:t>	</a:t>
            </a:r>
          </a:p>
        </p:txBody>
      </p:sp>
      <p:sp>
        <p:nvSpPr>
          <p:cNvPr id="13" name="Subtitle 2">
            <a:extLst>
              <a:ext uri="{FF2B5EF4-FFF2-40B4-BE49-F238E27FC236}">
                <a16:creationId xmlns="" xmlns:a16="http://schemas.microsoft.com/office/drawing/2014/main" id="{BEA00DC8-16A7-45DF-8479-F2C432E8C416}"/>
              </a:ext>
            </a:extLst>
          </p:cNvPr>
          <p:cNvSpPr>
            <a:spLocks noGrp="1"/>
          </p:cNvSpPr>
          <p:nvPr>
            <p:ph type="subTitle" idx="1"/>
          </p:nvPr>
        </p:nvSpPr>
        <p:spPr>
          <a:xfrm>
            <a:off x="2843808" y="3429000"/>
            <a:ext cx="3923927" cy="337625"/>
          </a:xfrm>
        </p:spPr>
        <p:txBody>
          <a:bodyPr>
            <a:noAutofit/>
          </a:bodyPr>
          <a:lstStyle/>
          <a:p>
            <a:r>
              <a:rPr lang="en-GB" sz="2000" b="1" dirty="0" smtClean="0">
                <a:solidFill>
                  <a:srgbClr val="0070C0"/>
                </a:solidFill>
                <a:latin typeface="Century Gothic" panose="020B0502020202020204" pitchFamily="34" charset="0"/>
              </a:rPr>
              <a:t>ASSIGNMENT TWO (2021/2022) SESSION</a:t>
            </a:r>
            <a:endParaRPr lang="en-GB" sz="2000" b="1" dirty="0">
              <a:solidFill>
                <a:srgbClr val="0070C0"/>
              </a:solidFill>
              <a:latin typeface="Century Gothic" panose="020B0502020202020204" pitchFamily="34" charset="0"/>
            </a:endParaRPr>
          </a:p>
        </p:txBody>
      </p:sp>
      <p:pic>
        <p:nvPicPr>
          <p:cNvPr id="3" name="INTRODUCT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11616" y="5589240"/>
            <a:ext cx="609600" cy="609600"/>
          </a:xfrm>
          <a:prstGeom prst="rect">
            <a:avLst/>
          </a:prstGeom>
        </p:spPr>
      </p:pic>
    </p:spTree>
    <p:extLst>
      <p:ext uri="{BB962C8B-B14F-4D97-AF65-F5344CB8AC3E}">
        <p14:creationId xmlns:p14="http://schemas.microsoft.com/office/powerpoint/2010/main" val="6170664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77206"/>
            <a:ext cx="4355976" cy="432048"/>
          </a:xfrm>
        </p:spPr>
        <p:txBody>
          <a:bodyPr>
            <a:normAutofit fontScale="90000"/>
          </a:bodyPr>
          <a:lstStyle/>
          <a:p>
            <a:r>
              <a:rPr lang="en-US" sz="1300" b="1" dirty="0" smtClean="0"/>
              <a:t>FIGURE 2.2</a:t>
            </a:r>
            <a:r>
              <a:rPr lang="en-US" sz="1300" b="1" dirty="0"/>
              <a:t>: HISTOGRAM OF STUDENTIZED </a:t>
            </a:r>
            <a:r>
              <a:rPr lang="en-US" sz="1300" b="1" dirty="0" smtClean="0"/>
              <a:t>RESIDUALS </a:t>
            </a:r>
            <a:endParaRPr lang="en-US" sz="1300" dirty="0"/>
          </a:p>
        </p:txBody>
      </p:sp>
      <p:pic>
        <p:nvPicPr>
          <p:cNvPr id="4098" name="Picture 2" descr="img0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56792"/>
            <a:ext cx="4166295" cy="311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im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1533724"/>
            <a:ext cx="43815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4166295" y="1029668"/>
            <a:ext cx="4870201" cy="432048"/>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1400" b="1" dirty="0"/>
              <a:t>FIGURE 2.3: NORMAL PROBABILITY PLOT OF STUDENTIZED RESIDUALS.</a:t>
            </a:r>
            <a:endParaRPr lang="en-US" sz="1400" dirty="0"/>
          </a:p>
        </p:txBody>
      </p:sp>
      <p:cxnSp>
        <p:nvCxnSpPr>
          <p:cNvPr id="6" name="Straight Connector 5"/>
          <p:cNvCxnSpPr/>
          <p:nvPr/>
        </p:nvCxnSpPr>
        <p:spPr>
          <a:xfrm flipV="1">
            <a:off x="4932040" y="1772816"/>
            <a:ext cx="3805436" cy="2664296"/>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6512" y="4553196"/>
            <a:ext cx="4572000" cy="1154162"/>
          </a:xfrm>
          <a:prstGeom prst="rect">
            <a:avLst/>
          </a:prstGeom>
        </p:spPr>
        <p:txBody>
          <a:bodyPr>
            <a:spAutoFit/>
          </a:bodyPr>
          <a:lstStyle/>
          <a:p>
            <a:pPr algn="just">
              <a:lnSpc>
                <a:spcPct val="115000"/>
              </a:lnSpc>
              <a:spcAft>
                <a:spcPts val="1000"/>
              </a:spcAft>
            </a:pPr>
            <a:r>
              <a:rPr lang="en-US" dirty="0">
                <a:latin typeface="Calibri" panose="020F0502020204030204" pitchFamily="34" charset="0"/>
                <a:ea typeface="MS Mincho"/>
                <a:cs typeface="Calibri" panose="020F0502020204030204" pitchFamily="34" charset="0"/>
              </a:rPr>
              <a:t> </a:t>
            </a:r>
            <a:r>
              <a:rPr lang="en-GB" sz="1400" dirty="0">
                <a:latin typeface="+mj-lt"/>
                <a:ea typeface="MS Mincho"/>
                <a:cs typeface="Calibri" panose="020F0502020204030204" pitchFamily="34" charset="0"/>
              </a:rPr>
              <a:t>Figure 2.2 above is based on 45 </a:t>
            </a:r>
            <a:r>
              <a:rPr lang="en-GB" sz="1400" dirty="0" smtClean="0">
                <a:latin typeface="+mj-lt"/>
                <a:ea typeface="MS Mincho"/>
                <a:cs typeface="Calibri" panose="020F0502020204030204" pitchFamily="34" charset="0"/>
              </a:rPr>
              <a:t>observations, </a:t>
            </a:r>
            <a:r>
              <a:rPr lang="en-GB" sz="1400" dirty="0">
                <a:latin typeface="+mj-lt"/>
                <a:ea typeface="MS Mincho"/>
                <a:cs typeface="Calibri" panose="020F0502020204030204" pitchFamily="34" charset="0"/>
              </a:rPr>
              <a:t>so should be reasonably reliable. The histogram suggests that the residuals have a </a:t>
            </a:r>
            <a:r>
              <a:rPr lang="en-GB" sz="1400" dirty="0" err="1">
                <a:latin typeface="+mj-lt"/>
                <a:ea typeface="MS Mincho"/>
                <a:cs typeface="Calibri" panose="020F0502020204030204" pitchFamily="34" charset="0"/>
              </a:rPr>
              <a:t>unimodal</a:t>
            </a:r>
            <a:r>
              <a:rPr lang="en-GB" sz="1400" dirty="0">
                <a:latin typeface="+mj-lt"/>
                <a:ea typeface="MS Mincho"/>
                <a:cs typeface="Calibri" panose="020F0502020204030204" pitchFamily="34" charset="0"/>
              </a:rPr>
              <a:t> distribution but that they are positively skewed. </a:t>
            </a:r>
            <a:endParaRPr lang="en-US" sz="1400" dirty="0">
              <a:effectLst/>
              <a:latin typeface="+mj-lt"/>
              <a:ea typeface="MS Mincho"/>
              <a:cs typeface="Calibri" panose="020F0502020204030204" pitchFamily="34" charset="0"/>
            </a:endParaRPr>
          </a:p>
        </p:txBody>
      </p:sp>
      <p:sp>
        <p:nvSpPr>
          <p:cNvPr id="11" name="Rectangle 10"/>
          <p:cNvSpPr/>
          <p:nvPr/>
        </p:nvSpPr>
        <p:spPr>
          <a:xfrm>
            <a:off x="4572000" y="4676204"/>
            <a:ext cx="4932040" cy="738664"/>
          </a:xfrm>
          <a:prstGeom prst="rect">
            <a:avLst/>
          </a:prstGeom>
        </p:spPr>
        <p:txBody>
          <a:bodyPr wrap="square">
            <a:spAutoFit/>
          </a:bodyPr>
          <a:lstStyle/>
          <a:p>
            <a:r>
              <a:rPr lang="en-GB" sz="1400" dirty="0">
                <a:ea typeface="MS Mincho"/>
              </a:rPr>
              <a:t>The normal probability plot for the </a:t>
            </a:r>
            <a:r>
              <a:rPr lang="en-GB" sz="1400" dirty="0" err="1">
                <a:ea typeface="MS Mincho"/>
              </a:rPr>
              <a:t>studentized</a:t>
            </a:r>
            <a:r>
              <a:rPr lang="en-GB" sz="1400" dirty="0">
                <a:ea typeface="MS Mincho"/>
              </a:rPr>
              <a:t> residuals partially conform to an approximate straight line of unit slope passing near the origin on the normal</a:t>
            </a:r>
            <a:endParaRPr lang="en-US" sz="1400"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24328" y="5805264"/>
            <a:ext cx="609600" cy="609600"/>
          </a:xfrm>
          <a:prstGeom prst="rect">
            <a:avLst/>
          </a:prstGeom>
        </p:spPr>
      </p:pic>
    </p:spTree>
    <p:extLst>
      <p:ext uri="{BB962C8B-B14F-4D97-AF65-F5344CB8AC3E}">
        <p14:creationId xmlns:p14="http://schemas.microsoft.com/office/powerpoint/2010/main" val="37066917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04" y="548680"/>
            <a:ext cx="4536504" cy="576064"/>
          </a:xfrm>
        </p:spPr>
        <p:txBody>
          <a:bodyPr>
            <a:normAutofit/>
          </a:bodyPr>
          <a:lstStyle/>
          <a:p>
            <a:r>
              <a:rPr lang="en-GB" sz="1600" b="1" dirty="0"/>
              <a:t>FIGURE 2.4: OVERLAID RESIDUAL </a:t>
            </a:r>
            <a:r>
              <a:rPr lang="en-GB" sz="1600" b="1" dirty="0" smtClean="0"/>
              <a:t>PLOT</a:t>
            </a:r>
            <a:endParaRPr lang="en-US" dirty="0"/>
          </a:p>
        </p:txBody>
      </p:sp>
      <p:pic>
        <p:nvPicPr>
          <p:cNvPr id="5122" name="Picture 2" descr="deleted residu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980728"/>
            <a:ext cx="5681406" cy="4408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5407116"/>
            <a:ext cx="9252520" cy="954107"/>
          </a:xfrm>
          <a:prstGeom prst="rect">
            <a:avLst/>
          </a:prstGeom>
        </p:spPr>
        <p:txBody>
          <a:bodyPr wrap="square">
            <a:spAutoFit/>
          </a:bodyPr>
          <a:lstStyle/>
          <a:p>
            <a:r>
              <a:rPr lang="en-GB" sz="1400" dirty="0"/>
              <a:t>From the figure above the </a:t>
            </a:r>
            <a:r>
              <a:rPr lang="en-GB" sz="1400" dirty="0" err="1"/>
              <a:t>studentized</a:t>
            </a:r>
            <a:r>
              <a:rPr lang="en-GB" sz="1400" dirty="0"/>
              <a:t> and the deleted residuals are virtually identical, so they are mostly perfectly superimposed on the plot. </a:t>
            </a:r>
            <a:endParaRPr lang="en-US" sz="1400" dirty="0"/>
          </a:p>
          <a:p>
            <a:r>
              <a:rPr lang="en-GB" sz="1400" dirty="0"/>
              <a:t>However the degree of separation is quite small for the circled points and only three falls outside the range of -2 to 2. These might be a potential outliers. </a:t>
            </a:r>
            <a:endParaRPr lang="en-US" sz="1400" dirty="0"/>
          </a:p>
        </p:txBody>
      </p:sp>
      <p:sp>
        <p:nvSpPr>
          <p:cNvPr id="4" name="Oval 3"/>
          <p:cNvSpPr/>
          <p:nvPr/>
        </p:nvSpPr>
        <p:spPr>
          <a:xfrm>
            <a:off x="4456183" y="1556792"/>
            <a:ext cx="216024" cy="9361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860032" y="4149080"/>
            <a:ext cx="360039" cy="5676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0312" y="6056423"/>
            <a:ext cx="609600" cy="609600"/>
          </a:xfrm>
          <a:prstGeom prst="rect">
            <a:avLst/>
          </a:prstGeom>
        </p:spPr>
      </p:pic>
    </p:spTree>
    <p:extLst>
      <p:ext uri="{BB962C8B-B14F-4D97-AF65-F5344CB8AC3E}">
        <p14:creationId xmlns:p14="http://schemas.microsoft.com/office/powerpoint/2010/main" val="23540909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6184" y="116632"/>
            <a:ext cx="7668344" cy="1008112"/>
          </a:xfrm>
        </p:spPr>
        <p:txBody>
          <a:bodyPr>
            <a:normAutofit fontScale="62500" lnSpcReduction="20000"/>
          </a:bodyPr>
          <a:lstStyle/>
          <a:p>
            <a:pPr marL="0" indent="0" algn="just">
              <a:buNone/>
            </a:pPr>
            <a:r>
              <a:rPr lang="en-US" sz="2500" dirty="0" smtClean="0"/>
              <a:t>NB: it </a:t>
            </a:r>
            <a:r>
              <a:rPr lang="en-US" sz="2500" dirty="0"/>
              <a:t>is not necessary to transform them c1 to c3 and c5 to c8 be categorical and binary variables. They are basically representation and do not have real numbers as their values.  Taking the log of zero (0) for instance is undefined whist taking the log of 1 will yield zero. So definitely, transforming them will not improve the model.</a:t>
            </a:r>
          </a:p>
          <a:p>
            <a:endParaRPr lang="en-US" dirty="0"/>
          </a:p>
        </p:txBody>
      </p:sp>
      <p:pic>
        <p:nvPicPr>
          <p:cNvPr id="4" name="Picture 3" descr="C:\Users\USER\AppData\Local\Microsoft\Windows\INetCache\Content.Word\p.png"/>
          <p:cNvPicPr/>
          <p:nvPr/>
        </p:nvPicPr>
        <p:blipFill>
          <a:blip r:embed="rId4">
            <a:extLst>
              <a:ext uri="{28A0092B-C50C-407E-A947-70E740481C1C}">
                <a14:useLocalDpi xmlns:a14="http://schemas.microsoft.com/office/drawing/2010/main" val="0"/>
              </a:ext>
            </a:extLst>
          </a:blip>
          <a:srcRect/>
          <a:stretch>
            <a:fillRect/>
          </a:stretch>
        </p:blipFill>
        <p:spPr bwMode="auto">
          <a:xfrm>
            <a:off x="179512" y="1548221"/>
            <a:ext cx="7128792" cy="4073703"/>
          </a:xfrm>
          <a:prstGeom prst="rect">
            <a:avLst/>
          </a:prstGeom>
          <a:noFill/>
          <a:ln>
            <a:noFill/>
          </a:ln>
        </p:spPr>
      </p:pic>
      <p:sp>
        <p:nvSpPr>
          <p:cNvPr id="5" name="Rectangle 4"/>
          <p:cNvSpPr/>
          <p:nvPr/>
        </p:nvSpPr>
        <p:spPr>
          <a:xfrm>
            <a:off x="325736" y="974923"/>
            <a:ext cx="5760640" cy="573298"/>
          </a:xfrm>
          <a:prstGeom prst="rect">
            <a:avLst/>
          </a:prstGeom>
        </p:spPr>
        <p:txBody>
          <a:bodyPr wrap="square">
            <a:spAutoFit/>
          </a:bodyPr>
          <a:lstStyle/>
          <a:p>
            <a:pPr algn="just">
              <a:lnSpc>
                <a:spcPct val="115000"/>
              </a:lnSpc>
              <a:spcAft>
                <a:spcPts val="1000"/>
              </a:spcAft>
            </a:pPr>
            <a:r>
              <a:rPr lang="en-US" sz="1400" b="1" i="1" dirty="0">
                <a:solidFill>
                  <a:srgbClr val="000000"/>
                </a:solidFill>
                <a:latin typeface="Calibri" panose="020F0502020204030204" pitchFamily="34" charset="0"/>
                <a:ea typeface="MS Mincho"/>
                <a:cs typeface="Calibri" panose="020F0502020204030204" pitchFamily="34" charset="0"/>
              </a:rPr>
              <a:t>FIGURE 3.1: PLOT OF STUDENTIZED RESIDUALS AGAINST FITTED VALUES FOR TRANSFORMED VARIABLE.</a:t>
            </a:r>
            <a:endParaRPr lang="en-US" sz="1400" dirty="0">
              <a:effectLst/>
              <a:latin typeface="Calibri" panose="020F0502020204030204" pitchFamily="34" charset="0"/>
              <a:ea typeface="MS Mincho"/>
              <a:cs typeface="Calibri" panose="020F0502020204030204" pitchFamily="34" charset="0"/>
            </a:endParaRPr>
          </a:p>
        </p:txBody>
      </p:sp>
      <p:sp>
        <p:nvSpPr>
          <p:cNvPr id="6" name="Rectangle 5"/>
          <p:cNvSpPr/>
          <p:nvPr/>
        </p:nvSpPr>
        <p:spPr>
          <a:xfrm>
            <a:off x="179512" y="5503714"/>
            <a:ext cx="8782768" cy="1310039"/>
          </a:xfrm>
          <a:prstGeom prst="rect">
            <a:avLst/>
          </a:prstGeom>
        </p:spPr>
        <p:txBody>
          <a:bodyPr wrap="square">
            <a:spAutoFit/>
          </a:bodyPr>
          <a:lstStyle/>
          <a:p>
            <a:pPr algn="just">
              <a:lnSpc>
                <a:spcPct val="115000"/>
              </a:lnSpc>
              <a:spcAft>
                <a:spcPts val="1000"/>
              </a:spcAft>
            </a:pPr>
            <a:r>
              <a:rPr lang="en-US" sz="1400" dirty="0">
                <a:solidFill>
                  <a:srgbClr val="000000"/>
                </a:solidFill>
                <a:latin typeface="+mj-lt"/>
                <a:ea typeface="MS Mincho"/>
                <a:cs typeface="Calibri" panose="020F0502020204030204" pitchFamily="34" charset="0"/>
              </a:rPr>
              <a:t>The </a:t>
            </a:r>
            <a:r>
              <a:rPr lang="en-US" sz="1400" dirty="0" err="1">
                <a:solidFill>
                  <a:srgbClr val="000000"/>
                </a:solidFill>
                <a:latin typeface="+mj-lt"/>
                <a:ea typeface="MS Mincho"/>
                <a:cs typeface="Calibri" panose="020F0502020204030204" pitchFamily="34" charset="0"/>
              </a:rPr>
              <a:t>studentized</a:t>
            </a:r>
            <a:r>
              <a:rPr lang="en-US" sz="1400" dirty="0">
                <a:solidFill>
                  <a:srgbClr val="000000"/>
                </a:solidFill>
                <a:latin typeface="+mj-lt"/>
                <a:ea typeface="MS Mincho"/>
                <a:cs typeface="Calibri" panose="020F0502020204030204" pitchFamily="34" charset="0"/>
              </a:rPr>
              <a:t> residual appears to be reasonably randomly scattered about the mean value of zero with approximate range across the entire range of fitted values unlike the plot untransformed dataset. The adjusted r-square however shoes that 65% of the variation is explained. we conclude that this plot is consistent with the adequacy of systematic component of the multiple regression, and with the assumption of constant variance. </a:t>
            </a:r>
            <a:endParaRPr lang="en-US" sz="1400" dirty="0">
              <a:effectLst/>
              <a:latin typeface="+mj-lt"/>
              <a:ea typeface="MS Mincho"/>
              <a:cs typeface="Calibri" panose="020F0502020204030204" pitchFamily="34" charset="0"/>
            </a:endParaRP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8811" y="6021288"/>
            <a:ext cx="609600" cy="609600"/>
          </a:xfrm>
          <a:prstGeom prst="rect">
            <a:avLst/>
          </a:prstGeom>
        </p:spPr>
      </p:pic>
    </p:spTree>
    <p:extLst>
      <p:ext uri="{BB962C8B-B14F-4D97-AF65-F5344CB8AC3E}">
        <p14:creationId xmlns:p14="http://schemas.microsoft.com/office/powerpoint/2010/main" val="33117580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9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980728"/>
            <a:ext cx="4896544" cy="666322"/>
          </a:xfrm>
        </p:spPr>
        <p:txBody>
          <a:bodyPr>
            <a:normAutofit fontScale="90000"/>
          </a:bodyPr>
          <a:lstStyle/>
          <a:p>
            <a:r>
              <a:rPr lang="en-US" sz="1400" b="1" dirty="0"/>
              <a:t>FIGURE 3.2: HISTOGRAM </a:t>
            </a:r>
            <a:r>
              <a:rPr lang="en-US" sz="1400" b="1" dirty="0" smtClean="0"/>
              <a:t>OF STUDENTIZED </a:t>
            </a:r>
            <a:r>
              <a:rPr lang="en-US" sz="1400" b="1" dirty="0"/>
              <a:t>RESIDUALS</a:t>
            </a:r>
            <a:r>
              <a:rPr lang="en-US" b="1" dirty="0"/>
              <a:t> </a:t>
            </a:r>
            <a:r>
              <a:rPr lang="en-US" dirty="0"/>
              <a:t/>
            </a:r>
            <a:br>
              <a:rPr lang="en-US" dirty="0"/>
            </a:br>
            <a:endParaRPr lang="en-US" dirty="0"/>
          </a:p>
        </p:txBody>
      </p:sp>
      <p:sp>
        <p:nvSpPr>
          <p:cNvPr id="3" name="Content Placeholder 2"/>
          <p:cNvSpPr>
            <a:spLocks noGrp="1"/>
          </p:cNvSpPr>
          <p:nvPr>
            <p:ph idx="1"/>
          </p:nvPr>
        </p:nvSpPr>
        <p:spPr>
          <a:xfrm>
            <a:off x="323528" y="4725144"/>
            <a:ext cx="4752528" cy="792088"/>
          </a:xfrm>
        </p:spPr>
        <p:txBody>
          <a:bodyPr>
            <a:normAutofit lnSpcReduction="10000"/>
          </a:bodyPr>
          <a:lstStyle/>
          <a:p>
            <a:pPr marL="0" indent="0">
              <a:buNone/>
            </a:pPr>
            <a:r>
              <a:rPr lang="en-US" sz="1600" dirty="0"/>
              <a:t>The histogram of residual is based in figure3.2 shows that the residual is normally distributed and </a:t>
            </a:r>
            <a:r>
              <a:rPr lang="en-US" sz="1600" dirty="0" err="1"/>
              <a:t>unimodal</a:t>
            </a:r>
            <a:r>
              <a:rPr lang="en-US" sz="1600" dirty="0"/>
              <a:t>.</a:t>
            </a:r>
          </a:p>
          <a:p>
            <a:pPr marL="0" indent="0">
              <a:buNone/>
            </a:pPr>
            <a:endParaRPr lang="en-US" dirty="0"/>
          </a:p>
        </p:txBody>
      </p:sp>
      <p:pic>
        <p:nvPicPr>
          <p:cNvPr id="4" name="Picture 3" descr="C:\Users\USER\AppData\Local\Microsoft\Windows\INetCache\Content.Word\qq t.png"/>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96752"/>
            <a:ext cx="4320480" cy="3528392"/>
          </a:xfrm>
          <a:prstGeom prst="rect">
            <a:avLst/>
          </a:prstGeom>
          <a:noFill/>
          <a:ln>
            <a:noFill/>
          </a:ln>
        </p:spPr>
      </p:pic>
      <p:sp>
        <p:nvSpPr>
          <p:cNvPr id="6" name="Title 1"/>
          <p:cNvSpPr txBox="1">
            <a:spLocks/>
          </p:cNvSpPr>
          <p:nvPr/>
        </p:nvSpPr>
        <p:spPr>
          <a:xfrm>
            <a:off x="5292080" y="1018589"/>
            <a:ext cx="4006700" cy="1781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1200" b="1" dirty="0"/>
              <a:t>FIGURE 3.3: NORMAL PROBABILITY PLOT OF STUDENTIZED RESIDUALS FOR TRANSFORMED DATA</a:t>
            </a:r>
            <a:endParaRPr lang="en-US" sz="1200" dirty="0"/>
          </a:p>
        </p:txBody>
      </p:sp>
      <p:pic>
        <p:nvPicPr>
          <p:cNvPr id="1026" name="Picture 2" descr="qq plot 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6805" y="1200200"/>
            <a:ext cx="4371975"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V="1">
            <a:off x="5868144" y="2060848"/>
            <a:ext cx="3240360" cy="201622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076055" y="4667442"/>
            <a:ext cx="4027213" cy="2003625"/>
          </a:xfrm>
          <a:prstGeom prst="rect">
            <a:avLst/>
          </a:prstGeom>
        </p:spPr>
        <p:txBody>
          <a:bodyPr wrap="square">
            <a:spAutoFit/>
          </a:bodyPr>
          <a:lstStyle/>
          <a:p>
            <a:pPr algn="just">
              <a:lnSpc>
                <a:spcPct val="115000"/>
              </a:lnSpc>
              <a:spcAft>
                <a:spcPts val="1000"/>
              </a:spcAft>
            </a:pPr>
            <a:r>
              <a:rPr lang="en-US" dirty="0">
                <a:solidFill>
                  <a:srgbClr val="000000"/>
                </a:solidFill>
                <a:latin typeface="Calibri" panose="020F0502020204030204" pitchFamily="34" charset="0"/>
                <a:ea typeface="MS Mincho"/>
                <a:cs typeface="Calibri" panose="020F0502020204030204" pitchFamily="34" charset="0"/>
              </a:rPr>
              <a:t>In Figure3.3, </a:t>
            </a:r>
            <a:r>
              <a:rPr lang="en-US" dirty="0" err="1">
                <a:solidFill>
                  <a:srgbClr val="000000"/>
                </a:solidFill>
                <a:latin typeface="Calibri" panose="020F0502020204030204" pitchFamily="34" charset="0"/>
                <a:ea typeface="MS Mincho"/>
                <a:cs typeface="Calibri" panose="020F0502020204030204" pitchFamily="34" charset="0"/>
              </a:rPr>
              <a:t>studentized</a:t>
            </a:r>
            <a:r>
              <a:rPr lang="en-US" dirty="0">
                <a:solidFill>
                  <a:srgbClr val="000000"/>
                </a:solidFill>
                <a:latin typeface="Calibri" panose="020F0502020204030204" pitchFamily="34" charset="0"/>
                <a:ea typeface="MS Mincho"/>
                <a:cs typeface="Calibri" panose="020F0502020204030204" pitchFamily="34" charset="0"/>
              </a:rPr>
              <a:t> residuals for </a:t>
            </a:r>
            <a:r>
              <a:rPr lang="en-US" dirty="0" smtClean="0">
                <a:solidFill>
                  <a:srgbClr val="000000"/>
                </a:solidFill>
                <a:latin typeface="Calibri" panose="020F0502020204030204" pitchFamily="34" charset="0"/>
                <a:ea typeface="MS Mincho"/>
                <a:cs typeface="Calibri" panose="020F0502020204030204" pitchFamily="34" charset="0"/>
              </a:rPr>
              <a:t>the </a:t>
            </a:r>
            <a:r>
              <a:rPr lang="en-US" dirty="0" err="1" smtClean="0">
                <a:solidFill>
                  <a:srgbClr val="000000"/>
                </a:solidFill>
                <a:latin typeface="Calibri" panose="020F0502020204030204" pitchFamily="34" charset="0"/>
                <a:ea typeface="MS Mincho"/>
                <a:cs typeface="Calibri" panose="020F0502020204030204" pitchFamily="34" charset="0"/>
              </a:rPr>
              <a:t>pfarg</a:t>
            </a:r>
            <a:r>
              <a:rPr lang="en-US" dirty="0" smtClean="0">
                <a:solidFill>
                  <a:srgbClr val="000000"/>
                </a:solidFill>
                <a:latin typeface="Calibri" panose="020F0502020204030204" pitchFamily="34" charset="0"/>
                <a:ea typeface="MS Mincho"/>
                <a:cs typeface="Calibri" panose="020F0502020204030204" pitchFamily="34" charset="0"/>
              </a:rPr>
              <a:t> </a:t>
            </a:r>
            <a:r>
              <a:rPr lang="en-US" dirty="0">
                <a:solidFill>
                  <a:srgbClr val="000000"/>
                </a:solidFill>
                <a:latin typeface="Calibri" panose="020F0502020204030204" pitchFamily="34" charset="0"/>
                <a:ea typeface="MS Mincho"/>
                <a:cs typeface="Calibri" panose="020F0502020204030204" pitchFamily="34" charset="0"/>
              </a:rPr>
              <a:t>data conform to an approximate straight line of unit slope passing near the origin on this normal. We conclude that this distribution satisfy near-normality assumption.</a:t>
            </a:r>
            <a:endParaRPr lang="en-US" dirty="0">
              <a:effectLst/>
              <a:latin typeface="Calibri" panose="020F0502020204030204" pitchFamily="34" charset="0"/>
              <a:ea typeface="MS Mincho"/>
              <a:cs typeface="Calibri" panose="020F0502020204030204" pitchFamily="34" charset="0"/>
            </a:endParaRP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28384" y="6079687"/>
            <a:ext cx="609600" cy="609600"/>
          </a:xfrm>
          <a:prstGeom prst="rect">
            <a:avLst/>
          </a:prstGeom>
        </p:spPr>
      </p:pic>
    </p:spTree>
    <p:extLst>
      <p:ext uri="{BB962C8B-B14F-4D97-AF65-F5344CB8AC3E}">
        <p14:creationId xmlns:p14="http://schemas.microsoft.com/office/powerpoint/2010/main" val="35730162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1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9692" y="260648"/>
            <a:ext cx="4752528" cy="497903"/>
          </a:xfrm>
        </p:spPr>
        <p:txBody>
          <a:bodyPr>
            <a:normAutofit fontScale="90000"/>
          </a:bodyPr>
          <a:lstStyle/>
          <a:p>
            <a:r>
              <a:rPr lang="en-US" dirty="0"/>
              <a:t> </a:t>
            </a:r>
            <a:r>
              <a:rPr lang="en-GB" sz="1600" b="1" dirty="0"/>
              <a:t>FIGURE 3.4: OVERLAID RESIDUAL PLOT</a:t>
            </a:r>
            <a:endParaRPr lang="en-US" sz="1600" dirty="0"/>
          </a:p>
        </p:txBody>
      </p:sp>
      <p:pic>
        <p:nvPicPr>
          <p:cNvPr id="4" name="Picture 3" descr="C:\Users\USER\AppData\Local\Microsoft\Windows\INetCache\Content.Word\tranformed del.png"/>
          <p:cNvPicPr/>
          <p:nvPr/>
        </p:nvPicPr>
        <p:blipFill>
          <a:blip r:embed="rId4">
            <a:extLst>
              <a:ext uri="{28A0092B-C50C-407E-A947-70E740481C1C}">
                <a14:useLocalDpi xmlns:a14="http://schemas.microsoft.com/office/drawing/2010/main" val="0"/>
              </a:ext>
            </a:extLst>
          </a:blip>
          <a:srcRect/>
          <a:stretch>
            <a:fillRect/>
          </a:stretch>
        </p:blipFill>
        <p:spPr bwMode="auto">
          <a:xfrm>
            <a:off x="1259632" y="836712"/>
            <a:ext cx="5832648" cy="3888432"/>
          </a:xfrm>
          <a:prstGeom prst="rect">
            <a:avLst/>
          </a:prstGeom>
          <a:noFill/>
          <a:ln>
            <a:noFill/>
          </a:ln>
        </p:spPr>
      </p:pic>
      <p:sp>
        <p:nvSpPr>
          <p:cNvPr id="5" name="Oval 4"/>
          <p:cNvSpPr/>
          <p:nvPr/>
        </p:nvSpPr>
        <p:spPr>
          <a:xfrm>
            <a:off x="4160974" y="1340768"/>
            <a:ext cx="148721" cy="592455"/>
          </a:xfrm>
          <a:prstGeom prst="ellipse">
            <a:avLst/>
          </a:prstGeom>
          <a:noFill/>
          <a:ln w="3175">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Rectangle 5"/>
          <p:cNvSpPr/>
          <p:nvPr/>
        </p:nvSpPr>
        <p:spPr>
          <a:xfrm>
            <a:off x="0" y="4653136"/>
            <a:ext cx="9144000" cy="2220095"/>
          </a:xfrm>
          <a:prstGeom prst="rect">
            <a:avLst/>
          </a:prstGeom>
        </p:spPr>
        <p:txBody>
          <a:bodyPr wrap="square">
            <a:spAutoFit/>
          </a:bodyPr>
          <a:lstStyle/>
          <a:p>
            <a:pPr algn="just">
              <a:lnSpc>
                <a:spcPct val="115000"/>
              </a:lnSpc>
              <a:spcAft>
                <a:spcPts val="1000"/>
              </a:spcAft>
            </a:pPr>
            <a:r>
              <a:rPr lang="en-GB" sz="1600" dirty="0">
                <a:latin typeface="Calibri" panose="020F0502020204030204" pitchFamily="34" charset="0"/>
                <a:ea typeface="MS Mincho"/>
                <a:cs typeface="Calibri" panose="020F0502020204030204" pitchFamily="34" charset="0"/>
              </a:rPr>
              <a:t>From the figure above the </a:t>
            </a:r>
            <a:r>
              <a:rPr lang="en-GB" sz="1600" dirty="0" err="1">
                <a:latin typeface="Calibri" panose="020F0502020204030204" pitchFamily="34" charset="0"/>
                <a:ea typeface="MS Mincho"/>
                <a:cs typeface="Calibri" panose="020F0502020204030204" pitchFamily="34" charset="0"/>
              </a:rPr>
              <a:t>studentized</a:t>
            </a:r>
            <a:r>
              <a:rPr lang="en-GB" sz="1600" dirty="0">
                <a:latin typeface="Calibri" panose="020F0502020204030204" pitchFamily="34" charset="0"/>
                <a:ea typeface="MS Mincho"/>
                <a:cs typeface="Calibri" panose="020F0502020204030204" pitchFamily="34" charset="0"/>
              </a:rPr>
              <a:t> and the deleted residuals are virtually identical, so they are mostly perfectly superimposed on the plot. </a:t>
            </a:r>
            <a:endParaRPr lang="en-US" sz="1600" dirty="0">
              <a:latin typeface="Calibri" panose="020F0502020204030204" pitchFamily="34" charset="0"/>
              <a:ea typeface="MS Mincho"/>
              <a:cs typeface="Calibri" panose="020F0502020204030204" pitchFamily="34" charset="0"/>
            </a:endParaRPr>
          </a:p>
          <a:p>
            <a:pPr algn="just">
              <a:lnSpc>
                <a:spcPct val="115000"/>
              </a:lnSpc>
              <a:spcAft>
                <a:spcPts val="1000"/>
              </a:spcAft>
            </a:pPr>
            <a:r>
              <a:rPr lang="en-GB" sz="1600" dirty="0">
                <a:latin typeface="Calibri" panose="020F0502020204030204" pitchFamily="34" charset="0"/>
                <a:ea typeface="MS Mincho"/>
                <a:cs typeface="Calibri" panose="020F0502020204030204" pitchFamily="34" charset="0"/>
              </a:rPr>
              <a:t>However the degree of separation is quite small for the circled points and only three falls outside the range of -2 to 2. These might be a potential outliers and should be investigated.</a:t>
            </a:r>
            <a:endParaRPr lang="en-US" sz="1600" dirty="0">
              <a:latin typeface="Calibri" panose="020F0502020204030204" pitchFamily="34" charset="0"/>
              <a:ea typeface="MS Mincho"/>
              <a:cs typeface="Calibri" panose="020F0502020204030204" pitchFamily="34" charset="0"/>
            </a:endParaRPr>
          </a:p>
          <a:p>
            <a:r>
              <a:rPr lang="en-GB" sz="1600" dirty="0">
                <a:latin typeface="Calibri" panose="020F0502020204030204" pitchFamily="34" charset="0"/>
                <a:ea typeface="MS Mincho"/>
              </a:rPr>
              <a:t>In general, transformation of </a:t>
            </a:r>
            <a:r>
              <a:rPr lang="en-GB" sz="1600" dirty="0" err="1">
                <a:latin typeface="Calibri" panose="020F0502020204030204" pitchFamily="34" charset="0"/>
                <a:ea typeface="MS Mincho"/>
              </a:rPr>
              <a:t>pfarg</a:t>
            </a:r>
            <a:r>
              <a:rPr lang="en-GB" sz="1600" dirty="0">
                <a:latin typeface="Calibri" panose="020F0502020204030204" pitchFamily="34" charset="0"/>
                <a:ea typeface="MS Mincho"/>
              </a:rPr>
              <a:t> dataset is consistent with the relevant key assumptions </a:t>
            </a:r>
            <a:r>
              <a:rPr lang="en-GB" sz="1600" dirty="0" err="1">
                <a:latin typeface="Calibri" panose="020F0502020204030204" pitchFamily="34" charset="0"/>
                <a:ea typeface="MS Mincho"/>
              </a:rPr>
              <a:t>i.e</a:t>
            </a:r>
            <a:r>
              <a:rPr lang="en-GB" sz="1600" dirty="0">
                <a:latin typeface="Calibri" panose="020F0502020204030204" pitchFamily="34" charset="0"/>
                <a:ea typeface="MS Mincho"/>
              </a:rPr>
              <a:t> homoscedasticity, near-normality, mutual independence and adequacy of systematic components unlike questions 2.</a:t>
            </a:r>
            <a:endParaRPr lang="en-US" sz="1600"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5949280"/>
            <a:ext cx="609600" cy="609600"/>
          </a:xfrm>
          <a:prstGeom prst="rect">
            <a:avLst/>
          </a:prstGeom>
        </p:spPr>
      </p:pic>
    </p:spTree>
    <p:extLst>
      <p:ext uri="{BB962C8B-B14F-4D97-AF65-F5344CB8AC3E}">
        <p14:creationId xmlns:p14="http://schemas.microsoft.com/office/powerpoint/2010/main" val="4792126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52" y="1034486"/>
            <a:ext cx="3492896" cy="306282"/>
          </a:xfrm>
        </p:spPr>
        <p:txBody>
          <a:bodyPr>
            <a:normAutofit fontScale="90000"/>
          </a:bodyPr>
          <a:lstStyle/>
          <a:p>
            <a:r>
              <a:rPr lang="en-US" sz="1400" b="1" dirty="0"/>
              <a:t>FIGURE 4.1: TYPE III TABLE BEFORE MODEL SELECTION.</a:t>
            </a:r>
            <a:endParaRPr lang="en-US" sz="1400" dirty="0"/>
          </a:p>
        </p:txBody>
      </p:sp>
      <p:pic>
        <p:nvPicPr>
          <p:cNvPr id="3074" name="Picture 2" descr="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5729"/>
            <a:ext cx="4283968" cy="3853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6512" y="5385541"/>
            <a:ext cx="4572000" cy="923779"/>
          </a:xfrm>
          <a:prstGeom prst="rect">
            <a:avLst/>
          </a:prstGeom>
        </p:spPr>
        <p:txBody>
          <a:bodyPr>
            <a:spAutoFit/>
          </a:bodyPr>
          <a:lstStyle/>
          <a:p>
            <a:pPr algn="just">
              <a:lnSpc>
                <a:spcPct val="115000"/>
              </a:lnSpc>
            </a:pPr>
            <a:r>
              <a:rPr lang="en-US" sz="1200" dirty="0" smtClean="0">
                <a:solidFill>
                  <a:srgbClr val="000000"/>
                </a:solidFill>
                <a:ea typeface="MS Mincho"/>
                <a:cs typeface="Calibri" panose="020F0502020204030204" pitchFamily="34" charset="0"/>
              </a:rPr>
              <a:t>Figure </a:t>
            </a:r>
            <a:r>
              <a:rPr lang="en-US" sz="1200" dirty="0">
                <a:solidFill>
                  <a:srgbClr val="000000"/>
                </a:solidFill>
                <a:ea typeface="MS Mincho"/>
                <a:cs typeface="Calibri" panose="020F0502020204030204" pitchFamily="34" charset="0"/>
              </a:rPr>
              <a:t>4.1 shows </a:t>
            </a:r>
            <a:r>
              <a:rPr lang="en-US" sz="1200" dirty="0" err="1">
                <a:solidFill>
                  <a:srgbClr val="000000"/>
                </a:solidFill>
                <a:ea typeface="MS Mincho"/>
                <a:cs typeface="Calibri" panose="020F0502020204030204" pitchFamily="34" charset="0"/>
              </a:rPr>
              <a:t>typeIII</a:t>
            </a:r>
            <a:r>
              <a:rPr lang="en-US" sz="1200" dirty="0">
                <a:solidFill>
                  <a:srgbClr val="000000"/>
                </a:solidFill>
                <a:ea typeface="MS Mincho"/>
                <a:cs typeface="Calibri" panose="020F0502020204030204" pitchFamily="34" charset="0"/>
              </a:rPr>
              <a:t> table of variables without selection. Explanatory term (factors or variable) with the largest associated non-significant p-value will be removed in each stage until we have a model in which all the explanatory term are significant. </a:t>
            </a:r>
            <a:endParaRPr lang="en-US" sz="1200" dirty="0">
              <a:effectLst/>
              <a:ea typeface="MS Mincho"/>
              <a:cs typeface="Calibri" panose="020F0502020204030204" pitchFamily="34" charset="0"/>
            </a:endParaRPr>
          </a:p>
        </p:txBody>
      </p:sp>
      <p:pic>
        <p:nvPicPr>
          <p:cNvPr id="6" name="Picture 2" descr="m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524" y="1340768"/>
            <a:ext cx="429577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Users\USER\Downloads\fitted model (1).PNG"/>
          <p:cNvPicPr/>
          <p:nvPr/>
        </p:nvPicPr>
        <p:blipFill>
          <a:blip r:embed="rId6">
            <a:extLst>
              <a:ext uri="{28A0092B-C50C-407E-A947-70E740481C1C}">
                <a14:useLocalDpi xmlns:a14="http://schemas.microsoft.com/office/drawing/2010/main" val="0"/>
              </a:ext>
            </a:extLst>
          </a:blip>
          <a:srcRect/>
          <a:stretch>
            <a:fillRect/>
          </a:stretch>
        </p:blipFill>
        <p:spPr bwMode="auto">
          <a:xfrm>
            <a:off x="5004048" y="2132856"/>
            <a:ext cx="3488055" cy="1508125"/>
          </a:xfrm>
          <a:prstGeom prst="rect">
            <a:avLst/>
          </a:prstGeom>
          <a:noFill/>
          <a:ln>
            <a:noFill/>
          </a:ln>
        </p:spPr>
      </p:pic>
      <p:sp>
        <p:nvSpPr>
          <p:cNvPr id="5" name="Rectangle 4"/>
          <p:cNvSpPr/>
          <p:nvPr/>
        </p:nvSpPr>
        <p:spPr>
          <a:xfrm>
            <a:off x="4374232" y="3703284"/>
            <a:ext cx="4950296" cy="1578894"/>
          </a:xfrm>
          <a:prstGeom prst="rect">
            <a:avLst/>
          </a:prstGeom>
        </p:spPr>
        <p:txBody>
          <a:bodyPr wrap="square">
            <a:spAutoFit/>
          </a:bodyPr>
          <a:lstStyle/>
          <a:p>
            <a:pPr>
              <a:lnSpc>
                <a:spcPct val="115000"/>
              </a:lnSpc>
            </a:pPr>
            <a:r>
              <a:rPr lang="en-US" sz="1200" dirty="0">
                <a:solidFill>
                  <a:srgbClr val="000000"/>
                </a:solidFill>
                <a:ea typeface="MS Mincho"/>
                <a:cs typeface="Calibri" panose="020F0502020204030204" pitchFamily="34" charset="0"/>
              </a:rPr>
              <a:t>The model </a:t>
            </a:r>
            <a:r>
              <a:rPr lang="en-US" sz="1200" dirty="0" err="1">
                <a:solidFill>
                  <a:srgbClr val="000000"/>
                </a:solidFill>
                <a:ea typeface="MS Mincho"/>
                <a:cs typeface="Calibri" panose="020F0502020204030204" pitchFamily="34" charset="0"/>
              </a:rPr>
              <a:t>pr</a:t>
            </a:r>
            <a:r>
              <a:rPr lang="en-US" sz="1200" dirty="0">
                <a:solidFill>
                  <a:srgbClr val="000000"/>
                </a:solidFill>
                <a:ea typeface="MS Mincho"/>
                <a:cs typeface="Calibri" panose="020F0502020204030204" pitchFamily="34" charset="0"/>
              </a:rPr>
              <a:t> shows the model is useful. </a:t>
            </a:r>
            <a:r>
              <a:rPr lang="en-US" sz="1200" dirty="0" smtClean="0">
                <a:solidFill>
                  <a:srgbClr val="000000"/>
                </a:solidFill>
                <a:ea typeface="MS Mincho"/>
                <a:cs typeface="Calibri" panose="020F0502020204030204" pitchFamily="34" charset="0"/>
              </a:rPr>
              <a:t> </a:t>
            </a:r>
            <a:r>
              <a:rPr lang="en-US" sz="1200" dirty="0">
                <a:solidFill>
                  <a:srgbClr val="000000"/>
                </a:solidFill>
                <a:ea typeface="MS Mincho"/>
                <a:cs typeface="Calibri" panose="020F0502020204030204" pitchFamily="34" charset="0"/>
              </a:rPr>
              <a:t>R-square explained 72% of the variation.  </a:t>
            </a:r>
            <a:endParaRPr lang="en-US" sz="1200" dirty="0">
              <a:ea typeface="MS Mincho"/>
              <a:cs typeface="Calibri" panose="020F0502020204030204" pitchFamily="34" charset="0"/>
            </a:endParaRPr>
          </a:p>
          <a:p>
            <a:pPr>
              <a:lnSpc>
                <a:spcPct val="115000"/>
              </a:lnSpc>
            </a:pPr>
            <a:r>
              <a:rPr lang="en-US" sz="1200" dirty="0">
                <a:solidFill>
                  <a:srgbClr val="000000"/>
                </a:solidFill>
                <a:ea typeface="MS Mincho"/>
                <a:cs typeface="Calibri" panose="020F0502020204030204" pitchFamily="34" charset="0"/>
              </a:rPr>
              <a:t> </a:t>
            </a:r>
            <a:endParaRPr lang="en-US" sz="1200" dirty="0">
              <a:ea typeface="MS Mincho"/>
              <a:cs typeface="Calibri" panose="020F0502020204030204" pitchFamily="34" charset="0"/>
            </a:endParaRPr>
          </a:p>
          <a:p>
            <a:pPr>
              <a:lnSpc>
                <a:spcPct val="115000"/>
              </a:lnSpc>
            </a:pPr>
            <a:r>
              <a:rPr lang="en-US" sz="1200" dirty="0">
                <a:solidFill>
                  <a:srgbClr val="000000"/>
                </a:solidFill>
                <a:ea typeface="MS Mincho"/>
                <a:cs typeface="Calibri" panose="020F0502020204030204" pitchFamily="34" charset="0"/>
              </a:rPr>
              <a:t>After non-significant explanatory variables and factors have been removed, Figure 4.2 show </a:t>
            </a:r>
            <a:r>
              <a:rPr lang="en-US" sz="1200" dirty="0" err="1">
                <a:solidFill>
                  <a:srgbClr val="000000"/>
                </a:solidFill>
                <a:ea typeface="MS Mincho"/>
                <a:cs typeface="Calibri" panose="020F0502020204030204" pitchFamily="34" charset="0"/>
              </a:rPr>
              <a:t>typeIII</a:t>
            </a:r>
            <a:r>
              <a:rPr lang="en-US" sz="1200" dirty="0">
                <a:solidFill>
                  <a:srgbClr val="000000"/>
                </a:solidFill>
                <a:ea typeface="MS Mincho"/>
                <a:cs typeface="Calibri" panose="020F0502020204030204" pitchFamily="34" charset="0"/>
              </a:rPr>
              <a:t> F tests for variables c1, c2, LA1, LPER2 and  LPER3 have p-values below 0.05, so they are very highly </a:t>
            </a:r>
            <a:r>
              <a:rPr lang="en-US" sz="1200" dirty="0" smtClean="0">
                <a:solidFill>
                  <a:srgbClr val="000000"/>
                </a:solidFill>
                <a:ea typeface="MS Mincho"/>
                <a:cs typeface="Calibri" panose="020F0502020204030204" pitchFamily="34" charset="0"/>
              </a:rPr>
              <a:t>significant</a:t>
            </a:r>
            <a:r>
              <a:rPr lang="en-US" sz="1200" dirty="0">
                <a:solidFill>
                  <a:srgbClr val="000000"/>
                </a:solidFill>
                <a:ea typeface="MS Mincho"/>
                <a:cs typeface="Calibri" panose="020F0502020204030204" pitchFamily="34" charset="0"/>
              </a:rPr>
              <a:t> </a:t>
            </a:r>
            <a:r>
              <a:rPr lang="en-US" sz="1200" dirty="0" smtClean="0">
                <a:solidFill>
                  <a:srgbClr val="000000"/>
                </a:solidFill>
                <a:ea typeface="MS Mincho"/>
                <a:cs typeface="Calibri" panose="020F0502020204030204" pitchFamily="34" charset="0"/>
              </a:rPr>
              <a:t>and forms explanatory variables  in the final model.</a:t>
            </a:r>
            <a:endParaRPr lang="en-US" sz="1200" dirty="0">
              <a:effectLst/>
              <a:ea typeface="MS Mincho"/>
              <a:cs typeface="Calibri" panose="020F0502020204030204" pitchFamily="34" charset="0"/>
            </a:endParaRPr>
          </a:p>
        </p:txBody>
      </p:sp>
      <p:sp>
        <p:nvSpPr>
          <p:cNvPr id="8" name="Rectangle 7"/>
          <p:cNvSpPr/>
          <p:nvPr/>
        </p:nvSpPr>
        <p:spPr>
          <a:xfrm>
            <a:off x="4380334" y="763851"/>
            <a:ext cx="4572000" cy="325538"/>
          </a:xfrm>
          <a:prstGeom prst="rect">
            <a:avLst/>
          </a:prstGeom>
        </p:spPr>
        <p:txBody>
          <a:bodyPr>
            <a:spAutoFit/>
          </a:bodyPr>
          <a:lstStyle/>
          <a:p>
            <a:pPr>
              <a:lnSpc>
                <a:spcPct val="115000"/>
              </a:lnSpc>
            </a:pPr>
            <a:r>
              <a:rPr lang="en-US" sz="1400" b="1" dirty="0">
                <a:solidFill>
                  <a:srgbClr val="000000"/>
                </a:solidFill>
                <a:latin typeface="Calibri" panose="020F0502020204030204" pitchFamily="34" charset="0"/>
                <a:ea typeface="MS Mincho"/>
                <a:cs typeface="Calibri" panose="020F0502020204030204" pitchFamily="34" charset="0"/>
              </a:rPr>
              <a:t>FIGURE 4.2: TYPE III TABLE FOR THE SELECTED MODEL.</a:t>
            </a:r>
            <a:endParaRPr lang="en-US" sz="1400" dirty="0">
              <a:effectLst/>
              <a:latin typeface="Calibri" panose="020F0502020204030204" pitchFamily="34" charset="0"/>
              <a:ea typeface="MS Mincho"/>
              <a:cs typeface="Calibri" panose="020F050202020403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87303" y="5845915"/>
            <a:ext cx="609600" cy="609600"/>
          </a:xfrm>
          <a:prstGeom prst="rect">
            <a:avLst/>
          </a:prstGeom>
        </p:spPr>
      </p:pic>
    </p:spTree>
    <p:extLst>
      <p:ext uri="{BB962C8B-B14F-4D97-AF65-F5344CB8AC3E}">
        <p14:creationId xmlns:p14="http://schemas.microsoft.com/office/powerpoint/2010/main" val="39740636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USER\Downloads\999999999999999.PNG"/>
          <p:cNvPicPr/>
          <p:nvPr/>
        </p:nvPicPr>
        <p:blipFill>
          <a:blip r:embed="rId4">
            <a:extLst>
              <a:ext uri="{28A0092B-C50C-407E-A947-70E740481C1C}">
                <a14:useLocalDpi xmlns:a14="http://schemas.microsoft.com/office/drawing/2010/main" val="0"/>
              </a:ext>
            </a:extLst>
          </a:blip>
          <a:srcRect/>
          <a:stretch>
            <a:fillRect/>
          </a:stretch>
        </p:blipFill>
        <p:spPr bwMode="auto">
          <a:xfrm>
            <a:off x="0" y="1268760"/>
            <a:ext cx="3851920" cy="2465070"/>
          </a:xfrm>
          <a:prstGeom prst="rect">
            <a:avLst/>
          </a:prstGeom>
          <a:noFill/>
          <a:ln>
            <a:noFill/>
          </a:ln>
        </p:spPr>
      </p:pic>
      <p:pic>
        <p:nvPicPr>
          <p:cNvPr id="4" name="Picture 3" descr="C:\Users\USER\Downloads\MAAAAAAAAFJJJJJJJJJJJJJJJJJ.PNG"/>
          <p:cNvPicPr/>
          <p:nvPr/>
        </p:nvPicPr>
        <p:blipFill>
          <a:blip r:embed="rId5">
            <a:extLst>
              <a:ext uri="{28A0092B-C50C-407E-A947-70E740481C1C}">
                <a14:useLocalDpi xmlns:a14="http://schemas.microsoft.com/office/drawing/2010/main" val="0"/>
              </a:ext>
            </a:extLst>
          </a:blip>
          <a:srcRect/>
          <a:stretch>
            <a:fillRect/>
          </a:stretch>
        </p:blipFill>
        <p:spPr bwMode="auto">
          <a:xfrm>
            <a:off x="4067944" y="1268760"/>
            <a:ext cx="4381500" cy="2465070"/>
          </a:xfrm>
          <a:prstGeom prst="rect">
            <a:avLst/>
          </a:prstGeom>
          <a:noFill/>
          <a:ln>
            <a:noFill/>
          </a:ln>
        </p:spPr>
      </p:pic>
      <p:sp>
        <p:nvSpPr>
          <p:cNvPr id="5" name="Title 1"/>
          <p:cNvSpPr txBox="1">
            <a:spLocks/>
          </p:cNvSpPr>
          <p:nvPr/>
        </p:nvSpPr>
        <p:spPr>
          <a:xfrm>
            <a:off x="44978" y="836712"/>
            <a:ext cx="3330116" cy="6118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t>FIGURE 4.3: PARAMETER ESTIMATE </a:t>
            </a:r>
            <a:endParaRPr lang="en-US" sz="1200" dirty="0"/>
          </a:p>
        </p:txBody>
      </p:sp>
      <p:sp>
        <p:nvSpPr>
          <p:cNvPr id="6" name="Title 1"/>
          <p:cNvSpPr txBox="1">
            <a:spLocks/>
          </p:cNvSpPr>
          <p:nvPr/>
        </p:nvSpPr>
        <p:spPr>
          <a:xfrm>
            <a:off x="4211960" y="656958"/>
            <a:ext cx="3330116" cy="61180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smtClean="0"/>
              <a:t>FIGURE 4.4:SUMMARY OF BACKWARD ELIMINATION</a:t>
            </a:r>
            <a:endParaRPr lang="en-US" sz="1200" dirty="0"/>
          </a:p>
        </p:txBody>
      </p:sp>
      <p:sp>
        <p:nvSpPr>
          <p:cNvPr id="8" name="Rectangle 7"/>
          <p:cNvSpPr/>
          <p:nvPr/>
        </p:nvSpPr>
        <p:spPr>
          <a:xfrm>
            <a:off x="44978" y="3933056"/>
            <a:ext cx="9207542" cy="1805559"/>
          </a:xfrm>
          <a:prstGeom prst="rect">
            <a:avLst/>
          </a:prstGeom>
        </p:spPr>
        <p:txBody>
          <a:bodyPr wrap="square">
            <a:spAutoFit/>
          </a:bodyPr>
          <a:lstStyle/>
          <a:p>
            <a:pPr algn="just">
              <a:lnSpc>
                <a:spcPct val="115000"/>
              </a:lnSpc>
            </a:pPr>
            <a:r>
              <a:rPr lang="en-US" sz="1400" b="1" dirty="0">
                <a:solidFill>
                  <a:srgbClr val="000000"/>
                </a:solidFill>
                <a:latin typeface="+mj-lt"/>
                <a:ea typeface="MS Mincho"/>
                <a:cs typeface="Calibri" panose="020F0502020204030204" pitchFamily="34" charset="0"/>
              </a:rPr>
              <a:t>F</a:t>
            </a:r>
            <a:r>
              <a:rPr lang="en-US" sz="1400" dirty="0">
                <a:solidFill>
                  <a:srgbClr val="000000"/>
                </a:solidFill>
                <a:latin typeface="+mj-lt"/>
                <a:ea typeface="MS Mincho"/>
                <a:cs typeface="Calibri" panose="020F0502020204030204" pitchFamily="34" charset="0"/>
              </a:rPr>
              <a:t>igure 4.3 shows result of backward elimination, the reduced model containing only the surviving explanatory variable c1a LA1, LPER1, LPER2 and LPER3.</a:t>
            </a:r>
            <a:endParaRPr lang="en-US" sz="1400" dirty="0">
              <a:latin typeface="+mj-lt"/>
              <a:ea typeface="MS Mincho"/>
              <a:cs typeface="Calibri" panose="020F0502020204030204" pitchFamily="34" charset="0"/>
            </a:endParaRPr>
          </a:p>
          <a:p>
            <a:pPr algn="just">
              <a:lnSpc>
                <a:spcPct val="115000"/>
              </a:lnSpc>
            </a:pPr>
            <a:r>
              <a:rPr lang="en-US" sz="1400" dirty="0">
                <a:solidFill>
                  <a:srgbClr val="000000"/>
                </a:solidFill>
                <a:latin typeface="+mj-lt"/>
                <a:ea typeface="MS Mincho"/>
                <a:cs typeface="Calibri" panose="020F0502020204030204" pitchFamily="34" charset="0"/>
              </a:rPr>
              <a:t>Figure 4.4 shows the </a:t>
            </a:r>
            <a:r>
              <a:rPr lang="en-US" sz="1400" dirty="0" smtClean="0">
                <a:solidFill>
                  <a:srgbClr val="000000"/>
                </a:solidFill>
                <a:latin typeface="+mj-lt"/>
                <a:ea typeface="MS Mincho"/>
                <a:cs typeface="Calibri" panose="020F0502020204030204" pitchFamily="34" charset="0"/>
              </a:rPr>
              <a:t>order of the automatically </a:t>
            </a:r>
            <a:r>
              <a:rPr lang="en-US" sz="1400" dirty="0">
                <a:solidFill>
                  <a:srgbClr val="000000"/>
                </a:solidFill>
                <a:latin typeface="+mj-lt"/>
                <a:ea typeface="MS Mincho"/>
                <a:cs typeface="Calibri" panose="020F0502020204030204" pitchFamily="34" charset="0"/>
              </a:rPr>
              <a:t>removed </a:t>
            </a:r>
            <a:r>
              <a:rPr lang="en-US" sz="1400" dirty="0" smtClean="0">
                <a:solidFill>
                  <a:srgbClr val="000000"/>
                </a:solidFill>
                <a:latin typeface="+mj-lt"/>
                <a:ea typeface="MS Mincho"/>
                <a:cs typeface="Calibri" panose="020F0502020204030204" pitchFamily="34" charset="0"/>
              </a:rPr>
              <a:t>variables, </a:t>
            </a:r>
            <a:r>
              <a:rPr lang="en-US" sz="1400" dirty="0">
                <a:solidFill>
                  <a:srgbClr val="000000"/>
                </a:solidFill>
                <a:latin typeface="+mj-lt"/>
                <a:ea typeface="MS Mincho"/>
                <a:cs typeface="Calibri" panose="020F0502020204030204" pitchFamily="34" charset="0"/>
              </a:rPr>
              <a:t>this is because they are not significant </a:t>
            </a:r>
            <a:r>
              <a:rPr lang="en-US" sz="1400" dirty="0" err="1">
                <a:solidFill>
                  <a:srgbClr val="000000"/>
                </a:solidFill>
                <a:latin typeface="+mj-lt"/>
                <a:ea typeface="MS Mincho"/>
                <a:cs typeface="Calibri" panose="020F0502020204030204" pitchFamily="34" charset="0"/>
              </a:rPr>
              <a:t>i.e</a:t>
            </a:r>
            <a:r>
              <a:rPr lang="en-US" sz="1400" dirty="0">
                <a:solidFill>
                  <a:srgbClr val="000000"/>
                </a:solidFill>
                <a:latin typeface="+mj-lt"/>
                <a:ea typeface="MS Mincho"/>
                <a:cs typeface="Calibri" panose="020F0502020204030204" pitchFamily="34" charset="0"/>
              </a:rPr>
              <a:t> their </a:t>
            </a:r>
            <a:r>
              <a:rPr lang="en-US" sz="1400" dirty="0" err="1">
                <a:solidFill>
                  <a:srgbClr val="000000"/>
                </a:solidFill>
                <a:latin typeface="+mj-lt"/>
                <a:ea typeface="MS Mincho"/>
                <a:cs typeface="Calibri" panose="020F0502020204030204" pitchFamily="34" charset="0"/>
              </a:rPr>
              <a:t>pr</a:t>
            </a:r>
            <a:r>
              <a:rPr lang="en-US" sz="1400" dirty="0">
                <a:solidFill>
                  <a:srgbClr val="000000"/>
                </a:solidFill>
                <a:latin typeface="+mj-lt"/>
                <a:ea typeface="MS Mincho"/>
                <a:cs typeface="Calibri" panose="020F0502020204030204" pitchFamily="34" charset="0"/>
              </a:rPr>
              <a:t>&gt; 0.05.</a:t>
            </a:r>
            <a:endParaRPr lang="en-US" sz="1400" dirty="0">
              <a:latin typeface="+mj-lt"/>
              <a:ea typeface="MS Mincho"/>
              <a:cs typeface="Calibri" panose="020F0502020204030204" pitchFamily="34" charset="0"/>
            </a:endParaRPr>
          </a:p>
          <a:p>
            <a:pPr algn="just">
              <a:lnSpc>
                <a:spcPct val="115000"/>
              </a:lnSpc>
            </a:pPr>
            <a:r>
              <a:rPr lang="en-US" sz="1400" dirty="0" smtClean="0">
                <a:solidFill>
                  <a:srgbClr val="000000"/>
                </a:solidFill>
                <a:latin typeface="+mj-lt"/>
                <a:ea typeface="MS Mincho"/>
                <a:cs typeface="Calibri" panose="020F0502020204030204" pitchFamily="34" charset="0"/>
              </a:rPr>
              <a:t>Technically </a:t>
            </a:r>
            <a:r>
              <a:rPr lang="en-US" sz="1400" dirty="0">
                <a:solidFill>
                  <a:srgbClr val="000000"/>
                </a:solidFill>
                <a:latin typeface="+mj-lt"/>
                <a:ea typeface="MS Mincho"/>
                <a:cs typeface="Calibri" panose="020F0502020204030204" pitchFamily="34" charset="0"/>
              </a:rPr>
              <a:t>the model in figure 4.2 appears reasonably efficient to predict the response </a:t>
            </a:r>
            <a:r>
              <a:rPr lang="en-US" sz="1400" dirty="0" smtClean="0">
                <a:solidFill>
                  <a:srgbClr val="000000"/>
                </a:solidFill>
                <a:latin typeface="+mj-lt"/>
                <a:ea typeface="MS Mincho"/>
                <a:cs typeface="Calibri" panose="020F0502020204030204" pitchFamily="34" charset="0"/>
              </a:rPr>
              <a:t>variable when compared to figure 4.3 </a:t>
            </a:r>
            <a:r>
              <a:rPr lang="en-US" sz="1400" dirty="0">
                <a:solidFill>
                  <a:srgbClr val="000000"/>
                </a:solidFill>
                <a:latin typeface="+mj-lt"/>
                <a:ea typeface="MS Mincho"/>
                <a:cs typeface="Calibri" panose="020F0502020204030204" pitchFamily="34" charset="0"/>
              </a:rPr>
              <a:t>LY because the result in automatic backward elimination removed some levels of C1 which seems inappropriate to predict LY. It is on this note I have decided to use the model in the in figure 4.2</a:t>
            </a:r>
            <a:endParaRPr lang="en-US" sz="1400" dirty="0">
              <a:effectLst/>
              <a:latin typeface="+mj-lt"/>
              <a:ea typeface="MS Mincho"/>
              <a:cs typeface="Calibri" panose="020F0502020204030204" pitchFamily="34" charset="0"/>
            </a:endParaRP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44408" y="5958487"/>
            <a:ext cx="609600" cy="609600"/>
          </a:xfrm>
          <a:prstGeom prst="rect">
            <a:avLst/>
          </a:prstGeom>
        </p:spPr>
      </p:pic>
    </p:spTree>
    <p:extLst>
      <p:ext uri="{BB962C8B-B14F-4D97-AF65-F5344CB8AC3E}">
        <p14:creationId xmlns:p14="http://schemas.microsoft.com/office/powerpoint/2010/main" val="41132914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476672"/>
            <a:ext cx="5112568" cy="660169"/>
          </a:xfrm>
        </p:spPr>
        <p:txBody>
          <a:bodyPr>
            <a:normAutofit/>
          </a:bodyPr>
          <a:lstStyle/>
          <a:p>
            <a:r>
              <a:rPr lang="en-GB" sz="1400" b="1" dirty="0"/>
              <a:t>FIGURE 4.3: PARAMETER ESTIMATE AND LSMEAN TABLE</a:t>
            </a:r>
            <a:endParaRPr lang="en-US" sz="1400" dirty="0"/>
          </a:p>
        </p:txBody>
      </p:sp>
      <p:pic>
        <p:nvPicPr>
          <p:cNvPr id="4" name="Picture 3" descr="C:\Users\USER\Downloads\parameter.PNG"/>
          <p:cNvPicPr/>
          <p:nvPr/>
        </p:nvPicPr>
        <p:blipFill>
          <a:blip r:embed="rId4">
            <a:extLst>
              <a:ext uri="{28A0092B-C50C-407E-A947-70E740481C1C}">
                <a14:useLocalDpi xmlns:a14="http://schemas.microsoft.com/office/drawing/2010/main" val="0"/>
              </a:ext>
            </a:extLst>
          </a:blip>
          <a:srcRect/>
          <a:stretch>
            <a:fillRect/>
          </a:stretch>
        </p:blipFill>
        <p:spPr bwMode="auto">
          <a:xfrm>
            <a:off x="107504" y="1340768"/>
            <a:ext cx="4896544" cy="3024336"/>
          </a:xfrm>
          <a:prstGeom prst="rect">
            <a:avLst/>
          </a:prstGeom>
          <a:noFill/>
          <a:ln>
            <a:noFill/>
          </a:ln>
        </p:spPr>
      </p:pic>
      <p:pic>
        <p:nvPicPr>
          <p:cNvPr id="6" name="Picture 5" descr="C:\Users\USER\Downloads\LSMEANS.PNG"/>
          <p:cNvPicPr/>
          <p:nvPr/>
        </p:nvPicPr>
        <p:blipFill>
          <a:blip r:embed="rId5">
            <a:extLst>
              <a:ext uri="{28A0092B-C50C-407E-A947-70E740481C1C}">
                <a14:useLocalDpi xmlns:a14="http://schemas.microsoft.com/office/drawing/2010/main" val="0"/>
              </a:ext>
            </a:extLst>
          </a:blip>
          <a:srcRect/>
          <a:stretch>
            <a:fillRect/>
          </a:stretch>
        </p:blipFill>
        <p:spPr bwMode="auto">
          <a:xfrm>
            <a:off x="5580112" y="1412776"/>
            <a:ext cx="2376264" cy="2288508"/>
          </a:xfrm>
          <a:prstGeom prst="rect">
            <a:avLst/>
          </a:prstGeom>
          <a:noFill/>
          <a:ln>
            <a:noFill/>
          </a:ln>
        </p:spPr>
      </p:pic>
      <p:sp>
        <p:nvSpPr>
          <p:cNvPr id="3" name="Rectangle 2"/>
          <p:cNvSpPr/>
          <p:nvPr/>
        </p:nvSpPr>
        <p:spPr>
          <a:xfrm>
            <a:off x="0" y="4437112"/>
            <a:ext cx="9036496" cy="2359364"/>
          </a:xfrm>
          <a:prstGeom prst="rect">
            <a:avLst/>
          </a:prstGeom>
        </p:spPr>
        <p:txBody>
          <a:bodyPr wrap="square">
            <a:spAutoFit/>
          </a:bodyPr>
          <a:lstStyle/>
          <a:p>
            <a:pPr algn="just">
              <a:lnSpc>
                <a:spcPct val="115000"/>
              </a:lnSpc>
              <a:spcAft>
                <a:spcPts val="1000"/>
              </a:spcAft>
            </a:pPr>
            <a:r>
              <a:rPr lang="en-GB" sz="1300" dirty="0">
                <a:latin typeface="+mj-lt"/>
                <a:ea typeface="MS Mincho"/>
                <a:cs typeface="Calibri" panose="020F0502020204030204" pitchFamily="34" charset="0"/>
              </a:rPr>
              <a:t>The explanatory variables c2 and Lper3 has parameter estimate of 0.368270873 and 0.328144288 respectively. Since this is positive, the model estimates that the total cost per active member will increase with number of pensioners per active member increases.</a:t>
            </a:r>
            <a:endParaRPr lang="en-US" sz="1300" dirty="0">
              <a:latin typeface="+mj-lt"/>
              <a:ea typeface="MS Mincho"/>
              <a:cs typeface="Calibri" panose="020F0502020204030204" pitchFamily="34" charset="0"/>
            </a:endParaRPr>
          </a:p>
          <a:p>
            <a:pPr algn="just">
              <a:lnSpc>
                <a:spcPct val="115000"/>
              </a:lnSpc>
              <a:spcAft>
                <a:spcPts val="1000"/>
              </a:spcAft>
            </a:pPr>
            <a:r>
              <a:rPr lang="en-GB" sz="1300" dirty="0">
                <a:latin typeface="+mj-lt"/>
                <a:ea typeface="MS Mincho"/>
                <a:cs typeface="Calibri" panose="020F0502020204030204" pitchFamily="34" charset="0"/>
              </a:rPr>
              <a:t>However, variables LA1 and LPER2 has parameter estimate of -0.466919662 and -0.226301422 respectively. This is obviously a negative relationship between the response variable y and the two explanatory variables. The model estimate that as the active members and number of deferred pensioners per active member increases total cost per active member decreases and vice-versa. </a:t>
            </a:r>
            <a:endParaRPr lang="en-US" sz="1300" dirty="0">
              <a:latin typeface="+mj-lt"/>
              <a:ea typeface="MS Mincho"/>
              <a:cs typeface="Calibri" panose="020F0502020204030204" pitchFamily="34" charset="0"/>
            </a:endParaRPr>
          </a:p>
          <a:p>
            <a:r>
              <a:rPr lang="en-GB" sz="1300" dirty="0">
                <a:latin typeface="+mj-lt"/>
                <a:ea typeface="MS Mincho"/>
              </a:rPr>
              <a:t>The final model will therefore consist of estimated intercept plus estimated adjustment depending on the level of funds type</a:t>
            </a:r>
            <a:r>
              <a:rPr lang="en-GB" sz="1300" dirty="0" smtClean="0">
                <a:latin typeface="+mj-lt"/>
                <a:ea typeface="MS Mincho"/>
              </a:rPr>
              <a:t>.</a:t>
            </a: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26896" y="6021288"/>
            <a:ext cx="609600" cy="609600"/>
          </a:xfrm>
          <a:prstGeom prst="rect">
            <a:avLst/>
          </a:prstGeom>
        </p:spPr>
      </p:pic>
    </p:spTree>
    <p:extLst>
      <p:ext uri="{BB962C8B-B14F-4D97-AF65-F5344CB8AC3E}">
        <p14:creationId xmlns:p14="http://schemas.microsoft.com/office/powerpoint/2010/main" val="10658594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1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1680" y="16478"/>
            <a:ext cx="4572000" cy="729430"/>
          </a:xfrm>
          <a:prstGeom prst="rect">
            <a:avLst/>
          </a:prstGeom>
        </p:spPr>
        <p:txBody>
          <a:bodyPr>
            <a:spAutoFit/>
          </a:bodyPr>
          <a:lstStyle/>
          <a:p>
            <a:pPr algn="just">
              <a:lnSpc>
                <a:spcPct val="115000"/>
              </a:lnSpc>
              <a:spcAft>
                <a:spcPts val="1000"/>
              </a:spcAft>
            </a:pPr>
            <a:r>
              <a:rPr lang="en-GB" dirty="0">
                <a:latin typeface="Calibri" panose="020F0502020204030204" pitchFamily="34" charset="0"/>
                <a:ea typeface="MS Mincho"/>
                <a:cs typeface="Calibri" panose="020F0502020204030204" pitchFamily="34" charset="0"/>
              </a:rPr>
              <a:t>LY = β</a:t>
            </a:r>
            <a:r>
              <a:rPr lang="en-GB" baseline="-25000" dirty="0">
                <a:latin typeface="Calibri" panose="020F0502020204030204" pitchFamily="34" charset="0"/>
                <a:ea typeface="MS Mincho"/>
                <a:cs typeface="Calibri" panose="020F0502020204030204" pitchFamily="34" charset="0"/>
              </a:rPr>
              <a:t>0</a:t>
            </a:r>
            <a:r>
              <a:rPr lang="en-GB" dirty="0">
                <a:latin typeface="Calibri" panose="020F0502020204030204" pitchFamily="34" charset="0"/>
                <a:ea typeface="MS Mincho"/>
                <a:cs typeface="Calibri" panose="020F0502020204030204" pitchFamily="34" charset="0"/>
              </a:rPr>
              <a:t> + β</a:t>
            </a:r>
            <a:r>
              <a:rPr lang="en-GB" baseline="-25000" dirty="0">
                <a:latin typeface="Calibri" panose="020F0502020204030204" pitchFamily="34" charset="0"/>
                <a:ea typeface="MS Mincho"/>
                <a:cs typeface="Calibri" panose="020F0502020204030204" pitchFamily="34" charset="0"/>
              </a:rPr>
              <a:t>1</a:t>
            </a:r>
            <a:r>
              <a:rPr lang="en-GB" dirty="0">
                <a:latin typeface="Calibri" panose="020F0502020204030204" pitchFamily="34" charset="0"/>
                <a:ea typeface="MS Mincho"/>
                <a:cs typeface="Calibri" panose="020F0502020204030204" pitchFamily="34" charset="0"/>
              </a:rPr>
              <a:t> C1 + β</a:t>
            </a:r>
            <a:r>
              <a:rPr lang="en-GB" baseline="-25000" dirty="0">
                <a:latin typeface="Calibri" panose="020F0502020204030204" pitchFamily="34" charset="0"/>
                <a:ea typeface="MS Mincho"/>
                <a:cs typeface="Calibri" panose="020F0502020204030204" pitchFamily="34" charset="0"/>
              </a:rPr>
              <a:t>2</a:t>
            </a:r>
            <a:r>
              <a:rPr lang="en-GB" dirty="0">
                <a:latin typeface="Calibri" panose="020F0502020204030204" pitchFamily="34" charset="0"/>
                <a:ea typeface="MS Mincho"/>
                <a:cs typeface="Calibri" panose="020F0502020204030204" pitchFamily="34" charset="0"/>
              </a:rPr>
              <a:t>C2 + β</a:t>
            </a:r>
            <a:r>
              <a:rPr lang="en-GB" baseline="-25000" dirty="0">
                <a:latin typeface="Calibri" panose="020F0502020204030204" pitchFamily="34" charset="0"/>
                <a:ea typeface="MS Mincho"/>
                <a:cs typeface="Calibri" panose="020F0502020204030204" pitchFamily="34" charset="0"/>
              </a:rPr>
              <a:t>3 </a:t>
            </a:r>
            <a:r>
              <a:rPr lang="en-GB" dirty="0">
                <a:latin typeface="Calibri" panose="020F0502020204030204" pitchFamily="34" charset="0"/>
                <a:ea typeface="MS Mincho"/>
                <a:cs typeface="Calibri" panose="020F0502020204030204" pitchFamily="34" charset="0"/>
              </a:rPr>
              <a:t>LA1 + β</a:t>
            </a:r>
            <a:r>
              <a:rPr lang="en-GB" baseline="-25000" dirty="0">
                <a:latin typeface="Calibri" panose="020F0502020204030204" pitchFamily="34" charset="0"/>
                <a:ea typeface="MS Mincho"/>
                <a:cs typeface="Calibri" panose="020F0502020204030204" pitchFamily="34" charset="0"/>
              </a:rPr>
              <a:t>4 </a:t>
            </a:r>
            <a:r>
              <a:rPr lang="en-GB" dirty="0">
                <a:latin typeface="Calibri" panose="020F0502020204030204" pitchFamily="34" charset="0"/>
                <a:ea typeface="MS Mincho"/>
                <a:cs typeface="Calibri" panose="020F0502020204030204" pitchFamily="34" charset="0"/>
              </a:rPr>
              <a:t>LPER2 + β</a:t>
            </a:r>
            <a:r>
              <a:rPr lang="en-GB" baseline="-25000" dirty="0">
                <a:latin typeface="Calibri" panose="020F0502020204030204" pitchFamily="34" charset="0"/>
                <a:ea typeface="MS Mincho"/>
                <a:cs typeface="Calibri" panose="020F0502020204030204" pitchFamily="34" charset="0"/>
              </a:rPr>
              <a:t>4</a:t>
            </a:r>
            <a:r>
              <a:rPr lang="en-GB" dirty="0">
                <a:latin typeface="Calibri" panose="020F0502020204030204" pitchFamily="34" charset="0"/>
                <a:ea typeface="MS Mincho"/>
                <a:cs typeface="Calibri" panose="020F0502020204030204" pitchFamily="34" charset="0"/>
              </a:rPr>
              <a:t>LPER3</a:t>
            </a:r>
            <a:endParaRPr lang="en-US" dirty="0">
              <a:effectLst/>
              <a:latin typeface="Calibri" panose="020F0502020204030204" pitchFamily="34" charset="0"/>
              <a:ea typeface="MS Mincho"/>
              <a:cs typeface="Calibri" panose="020F0502020204030204" pitchFamily="34" charset="0"/>
            </a:endParaRPr>
          </a:p>
        </p:txBody>
      </p:sp>
      <p:sp>
        <p:nvSpPr>
          <p:cNvPr id="5" name="Rectangle 4"/>
          <p:cNvSpPr/>
          <p:nvPr/>
        </p:nvSpPr>
        <p:spPr>
          <a:xfrm>
            <a:off x="179512" y="980728"/>
            <a:ext cx="9252520" cy="5189113"/>
          </a:xfrm>
          <a:prstGeom prst="rect">
            <a:avLst/>
          </a:prstGeom>
        </p:spPr>
        <p:txBody>
          <a:bodyPr wrap="square">
            <a:spAutoFit/>
          </a:bodyPr>
          <a:lstStyle/>
          <a:p>
            <a:pPr>
              <a:lnSpc>
                <a:spcPct val="115000"/>
              </a:lnSpc>
            </a:pPr>
            <a:r>
              <a:rPr lang="en-GB" b="1" dirty="0">
                <a:latin typeface="Calibri" panose="020F0502020204030204" pitchFamily="34" charset="0"/>
                <a:ea typeface="MS Mincho"/>
                <a:cs typeface="Calibri" panose="020F0502020204030204" pitchFamily="34" charset="0"/>
              </a:rPr>
              <a:t>LY</a:t>
            </a:r>
            <a:r>
              <a:rPr lang="en-GB" dirty="0">
                <a:latin typeface="Calibri" panose="020F0502020204030204" pitchFamily="34" charset="0"/>
                <a:ea typeface="MS Mincho"/>
                <a:cs typeface="Calibri" panose="020F0502020204030204" pitchFamily="34" charset="0"/>
              </a:rPr>
              <a:t> = 7.706981023 - 0.935674700 </a:t>
            </a:r>
            <a:r>
              <a:rPr lang="en-GB" b="1" dirty="0">
                <a:latin typeface="Calibri" panose="020F0502020204030204" pitchFamily="34" charset="0"/>
                <a:ea typeface="MS Mincho"/>
                <a:cs typeface="Calibri" panose="020F0502020204030204" pitchFamily="34" charset="0"/>
              </a:rPr>
              <a:t>C1A </a:t>
            </a:r>
            <a:r>
              <a:rPr lang="en-GB" dirty="0">
                <a:latin typeface="Calibri" panose="020F0502020204030204" pitchFamily="34" charset="0"/>
                <a:ea typeface="MS Mincho"/>
                <a:cs typeface="Calibri" panose="020F0502020204030204" pitchFamily="34" charset="0"/>
              </a:rPr>
              <a:t>– 0.471212605</a:t>
            </a:r>
            <a:r>
              <a:rPr lang="en-GB" b="1" dirty="0">
                <a:latin typeface="Calibri" panose="020F0502020204030204" pitchFamily="34" charset="0"/>
                <a:ea typeface="MS Mincho"/>
                <a:cs typeface="Calibri" panose="020F0502020204030204" pitchFamily="34" charset="0"/>
              </a:rPr>
              <a:t>C1B</a:t>
            </a:r>
            <a:r>
              <a:rPr lang="en-GB" dirty="0">
                <a:latin typeface="Calibri" panose="020F0502020204030204" pitchFamily="34" charset="0"/>
                <a:ea typeface="MS Mincho"/>
                <a:cs typeface="Calibri" panose="020F0502020204030204" pitchFamily="34" charset="0"/>
              </a:rPr>
              <a:t> – 0.349491667 </a:t>
            </a:r>
            <a:r>
              <a:rPr lang="en-GB" b="1" dirty="0">
                <a:latin typeface="Calibri" panose="020F0502020204030204" pitchFamily="34" charset="0"/>
                <a:ea typeface="MS Mincho"/>
                <a:cs typeface="Calibri" panose="020F0502020204030204" pitchFamily="34" charset="0"/>
              </a:rPr>
              <a:t>C1C</a:t>
            </a:r>
            <a:endParaRPr lang="en-US" dirty="0">
              <a:latin typeface="Calibri" panose="020F0502020204030204" pitchFamily="34" charset="0"/>
              <a:ea typeface="MS Mincho"/>
              <a:cs typeface="Calibri" panose="020F0502020204030204" pitchFamily="34" charset="0"/>
            </a:endParaRPr>
          </a:p>
          <a:p>
            <a:pPr>
              <a:lnSpc>
                <a:spcPct val="115000"/>
              </a:lnSpc>
            </a:pPr>
            <a:r>
              <a:rPr lang="en-GB" dirty="0">
                <a:latin typeface="Calibri" panose="020F0502020204030204" pitchFamily="34" charset="0"/>
                <a:ea typeface="MS Mincho"/>
                <a:cs typeface="Calibri" panose="020F0502020204030204" pitchFamily="34" charset="0"/>
              </a:rPr>
              <a:t> + 0.368270973</a:t>
            </a:r>
            <a:r>
              <a:rPr lang="en-GB" b="1" dirty="0">
                <a:latin typeface="Calibri" panose="020F0502020204030204" pitchFamily="34" charset="0"/>
                <a:ea typeface="MS Mincho"/>
                <a:cs typeface="Calibri" panose="020F0502020204030204" pitchFamily="34" charset="0"/>
              </a:rPr>
              <a:t>C2 </a:t>
            </a:r>
            <a:r>
              <a:rPr lang="en-US" dirty="0">
                <a:solidFill>
                  <a:srgbClr val="000000"/>
                </a:solidFill>
                <a:latin typeface="Calibri" panose="020F0502020204030204" pitchFamily="34" charset="0"/>
                <a:ea typeface="MS Mincho"/>
                <a:cs typeface="Calibri" panose="020F0502020204030204" pitchFamily="34" charset="0"/>
              </a:rPr>
              <a:t>- 0.466919662 </a:t>
            </a:r>
            <a:r>
              <a:rPr lang="en-US" b="1" dirty="0">
                <a:solidFill>
                  <a:srgbClr val="000000"/>
                </a:solidFill>
                <a:latin typeface="Calibri" panose="020F0502020204030204" pitchFamily="34" charset="0"/>
                <a:ea typeface="MS Mincho"/>
                <a:cs typeface="Calibri" panose="020F0502020204030204" pitchFamily="34" charset="0"/>
              </a:rPr>
              <a:t>LA1 </a:t>
            </a:r>
            <a:r>
              <a:rPr lang="en-GB" dirty="0">
                <a:latin typeface="Calibri" panose="020F0502020204030204" pitchFamily="34" charset="0"/>
                <a:ea typeface="MS Mincho"/>
                <a:cs typeface="Calibri" panose="020F0502020204030204" pitchFamily="34" charset="0"/>
              </a:rPr>
              <a:t>- 0.226301422</a:t>
            </a:r>
            <a:r>
              <a:rPr lang="en-GB" b="1" dirty="0">
                <a:latin typeface="Calibri" panose="020F0502020204030204" pitchFamily="34" charset="0"/>
                <a:ea typeface="MS Mincho"/>
                <a:cs typeface="Calibri" panose="020F0502020204030204" pitchFamily="34" charset="0"/>
              </a:rPr>
              <a:t>LPER2 + </a:t>
            </a:r>
            <a:r>
              <a:rPr lang="en-GB" dirty="0">
                <a:latin typeface="Calibri" panose="020F0502020204030204" pitchFamily="34" charset="0"/>
                <a:ea typeface="MS Mincho"/>
                <a:cs typeface="Calibri" panose="020F0502020204030204" pitchFamily="34" charset="0"/>
              </a:rPr>
              <a:t>0.328144288</a:t>
            </a:r>
            <a:r>
              <a:rPr lang="en-GB" b="1" dirty="0">
                <a:latin typeface="Calibri" panose="020F0502020204030204" pitchFamily="34" charset="0"/>
                <a:ea typeface="MS Mincho"/>
                <a:cs typeface="Calibri" panose="020F0502020204030204" pitchFamily="34" charset="0"/>
              </a:rPr>
              <a:t>LPER3{</a:t>
            </a:r>
            <a:endParaRPr lang="en-US" dirty="0">
              <a:latin typeface="Calibri" panose="020F0502020204030204" pitchFamily="34" charset="0"/>
              <a:ea typeface="MS Mincho"/>
              <a:cs typeface="Calibri" panose="020F0502020204030204" pitchFamily="34" charset="0"/>
            </a:endParaRPr>
          </a:p>
          <a:p>
            <a:pPr>
              <a:lnSpc>
                <a:spcPct val="115000"/>
              </a:lnSpc>
            </a:pPr>
            <a:r>
              <a:rPr lang="en-GB" dirty="0">
                <a:latin typeface="Calibri" panose="020F0502020204030204" pitchFamily="34" charset="0"/>
                <a:ea typeface="MS Mincho"/>
                <a:cs typeface="Calibri" panose="020F0502020204030204" pitchFamily="34" charset="0"/>
              </a:rPr>
              <a:t> </a:t>
            </a:r>
            <a:endParaRPr lang="en-US" dirty="0">
              <a:latin typeface="Calibri" panose="020F0502020204030204" pitchFamily="34" charset="0"/>
              <a:ea typeface="MS Mincho"/>
              <a:cs typeface="Calibri" panose="020F0502020204030204" pitchFamily="34" charset="0"/>
            </a:endParaRPr>
          </a:p>
          <a:p>
            <a:pPr marL="914400" indent="-971550">
              <a:lnSpc>
                <a:spcPct val="115000"/>
              </a:lnSpc>
            </a:pPr>
            <a:r>
              <a:rPr lang="en-US" dirty="0">
                <a:solidFill>
                  <a:srgbClr val="000000"/>
                </a:solidFill>
                <a:latin typeface="Calibri" panose="020F0502020204030204" pitchFamily="34" charset="0"/>
                <a:ea typeface="MS Mincho"/>
                <a:cs typeface="Calibri" panose="020F0502020204030204" pitchFamily="34" charset="0"/>
              </a:rPr>
              <a:t>If C1 = 1 then</a:t>
            </a:r>
            <a:r>
              <a:rPr lang="en-US" b="1" dirty="0">
                <a:solidFill>
                  <a:srgbClr val="000000"/>
                </a:solidFill>
                <a:latin typeface="Calibri" panose="020F0502020204030204" pitchFamily="34" charset="0"/>
                <a:ea typeface="MS Mincho"/>
                <a:cs typeface="Calibri" panose="020F0502020204030204" pitchFamily="34" charset="0"/>
              </a:rPr>
              <a:t> LY </a:t>
            </a:r>
            <a:r>
              <a:rPr lang="en-US" dirty="0">
                <a:solidFill>
                  <a:srgbClr val="000000"/>
                </a:solidFill>
                <a:latin typeface="Calibri" panose="020F0502020204030204" pitchFamily="34" charset="0"/>
                <a:ea typeface="MS Mincho"/>
                <a:cs typeface="Calibri" panose="020F0502020204030204" pitchFamily="34" charset="0"/>
              </a:rPr>
              <a:t>= 6.771306323 </a:t>
            </a:r>
            <a:r>
              <a:rPr lang="en-GB" dirty="0">
                <a:latin typeface="Calibri" panose="020F0502020204030204" pitchFamily="34" charset="0"/>
                <a:ea typeface="MS Mincho"/>
                <a:cs typeface="Calibri" panose="020F0502020204030204" pitchFamily="34" charset="0"/>
              </a:rPr>
              <a:t>+ 0.368270973</a:t>
            </a:r>
            <a:r>
              <a:rPr lang="en-GB" b="1" dirty="0">
                <a:latin typeface="Calibri" panose="020F0502020204030204" pitchFamily="34" charset="0"/>
                <a:ea typeface="MS Mincho"/>
                <a:cs typeface="Calibri" panose="020F0502020204030204" pitchFamily="34" charset="0"/>
              </a:rPr>
              <a:t>C2 </a:t>
            </a:r>
            <a:r>
              <a:rPr lang="en-US" dirty="0">
                <a:solidFill>
                  <a:srgbClr val="000000"/>
                </a:solidFill>
                <a:latin typeface="Calibri" panose="020F0502020204030204" pitchFamily="34" charset="0"/>
                <a:ea typeface="MS Mincho"/>
                <a:cs typeface="Calibri" panose="020F0502020204030204" pitchFamily="34" charset="0"/>
              </a:rPr>
              <a:t>- 0.466919662 </a:t>
            </a:r>
            <a:r>
              <a:rPr lang="en-US" b="1" dirty="0">
                <a:solidFill>
                  <a:srgbClr val="000000"/>
                </a:solidFill>
                <a:latin typeface="Calibri" panose="020F0502020204030204" pitchFamily="34" charset="0"/>
                <a:ea typeface="MS Mincho"/>
                <a:cs typeface="Calibri" panose="020F0502020204030204" pitchFamily="34" charset="0"/>
              </a:rPr>
              <a:t>LA1 </a:t>
            </a:r>
            <a:r>
              <a:rPr lang="en-GB" dirty="0">
                <a:latin typeface="Calibri" panose="020F0502020204030204" pitchFamily="34" charset="0"/>
                <a:ea typeface="MS Mincho"/>
                <a:cs typeface="Calibri" panose="020F0502020204030204" pitchFamily="34" charset="0"/>
              </a:rPr>
              <a:t>- 0.226301422</a:t>
            </a:r>
            <a:r>
              <a:rPr lang="en-GB" b="1" dirty="0">
                <a:latin typeface="Calibri" panose="020F0502020204030204" pitchFamily="34" charset="0"/>
                <a:ea typeface="MS Mincho"/>
                <a:cs typeface="Calibri" panose="020F0502020204030204" pitchFamily="34" charset="0"/>
              </a:rPr>
              <a:t>LPER2 + </a:t>
            </a:r>
            <a:r>
              <a:rPr lang="en-GB" dirty="0">
                <a:latin typeface="Calibri" panose="020F0502020204030204" pitchFamily="34" charset="0"/>
                <a:ea typeface="MS Mincho"/>
                <a:cs typeface="Calibri" panose="020F0502020204030204" pitchFamily="34" charset="0"/>
              </a:rPr>
              <a:t>0.328144288</a:t>
            </a:r>
            <a:r>
              <a:rPr lang="en-GB" b="1" dirty="0">
                <a:latin typeface="Calibri" panose="020F0502020204030204" pitchFamily="34" charset="0"/>
                <a:ea typeface="MS Mincho"/>
                <a:cs typeface="Calibri" panose="020F0502020204030204" pitchFamily="34" charset="0"/>
              </a:rPr>
              <a:t>LPER3</a:t>
            </a:r>
            <a:endParaRPr lang="en-US" dirty="0">
              <a:latin typeface="Calibri" panose="020F0502020204030204" pitchFamily="34" charset="0"/>
              <a:ea typeface="MS Mincho"/>
              <a:cs typeface="Calibri" panose="020F0502020204030204" pitchFamily="34" charset="0"/>
            </a:endParaRPr>
          </a:p>
          <a:p>
            <a:pPr marL="914400" indent="-971550">
              <a:lnSpc>
                <a:spcPct val="115000"/>
              </a:lnSpc>
            </a:pPr>
            <a:r>
              <a:rPr lang="en-US" dirty="0">
                <a:solidFill>
                  <a:srgbClr val="000000"/>
                </a:solidFill>
                <a:latin typeface="Calibri" panose="020F0502020204030204" pitchFamily="34" charset="0"/>
                <a:ea typeface="MS Mincho"/>
                <a:cs typeface="Calibri" panose="020F0502020204030204" pitchFamily="34" charset="0"/>
              </a:rPr>
              <a:t>IF C1 = 2 then </a:t>
            </a:r>
            <a:r>
              <a:rPr lang="en-US" b="1" dirty="0">
                <a:solidFill>
                  <a:srgbClr val="000000"/>
                </a:solidFill>
                <a:latin typeface="Calibri" panose="020F0502020204030204" pitchFamily="34" charset="0"/>
                <a:ea typeface="MS Mincho"/>
                <a:cs typeface="Calibri" panose="020F0502020204030204" pitchFamily="34" charset="0"/>
              </a:rPr>
              <a:t>LY</a:t>
            </a:r>
            <a:r>
              <a:rPr lang="en-US" dirty="0">
                <a:solidFill>
                  <a:srgbClr val="000000"/>
                </a:solidFill>
                <a:latin typeface="Calibri" panose="020F0502020204030204" pitchFamily="34" charset="0"/>
                <a:ea typeface="MS Mincho"/>
                <a:cs typeface="Calibri" panose="020F0502020204030204" pitchFamily="34" charset="0"/>
              </a:rPr>
              <a:t> = 7.235768418 + </a:t>
            </a:r>
            <a:r>
              <a:rPr lang="en-GB" dirty="0">
                <a:latin typeface="Calibri" panose="020F0502020204030204" pitchFamily="34" charset="0"/>
                <a:ea typeface="MS Mincho"/>
                <a:cs typeface="Calibri" panose="020F0502020204030204" pitchFamily="34" charset="0"/>
              </a:rPr>
              <a:t>0.368270973</a:t>
            </a:r>
            <a:r>
              <a:rPr lang="en-GB" b="1" dirty="0">
                <a:latin typeface="Calibri" panose="020F0502020204030204" pitchFamily="34" charset="0"/>
                <a:ea typeface="MS Mincho"/>
                <a:cs typeface="Calibri" panose="020F0502020204030204" pitchFamily="34" charset="0"/>
              </a:rPr>
              <a:t>C2 </a:t>
            </a:r>
            <a:r>
              <a:rPr lang="en-US" dirty="0">
                <a:solidFill>
                  <a:srgbClr val="000000"/>
                </a:solidFill>
                <a:latin typeface="Calibri" panose="020F0502020204030204" pitchFamily="34" charset="0"/>
                <a:ea typeface="MS Mincho"/>
                <a:cs typeface="Calibri" panose="020F0502020204030204" pitchFamily="34" charset="0"/>
              </a:rPr>
              <a:t>- 0.466919662 </a:t>
            </a:r>
            <a:r>
              <a:rPr lang="en-US" b="1" dirty="0">
                <a:solidFill>
                  <a:srgbClr val="000000"/>
                </a:solidFill>
                <a:latin typeface="Calibri" panose="020F0502020204030204" pitchFamily="34" charset="0"/>
                <a:ea typeface="MS Mincho"/>
                <a:cs typeface="Calibri" panose="020F0502020204030204" pitchFamily="34" charset="0"/>
              </a:rPr>
              <a:t>LA1 </a:t>
            </a:r>
            <a:r>
              <a:rPr lang="en-GB" dirty="0">
                <a:latin typeface="Calibri" panose="020F0502020204030204" pitchFamily="34" charset="0"/>
                <a:ea typeface="MS Mincho"/>
                <a:cs typeface="Calibri" panose="020F0502020204030204" pitchFamily="34" charset="0"/>
              </a:rPr>
              <a:t>- 0.226301422</a:t>
            </a:r>
            <a:r>
              <a:rPr lang="en-GB" b="1" dirty="0">
                <a:latin typeface="Calibri" panose="020F0502020204030204" pitchFamily="34" charset="0"/>
                <a:ea typeface="MS Mincho"/>
                <a:cs typeface="Calibri" panose="020F0502020204030204" pitchFamily="34" charset="0"/>
              </a:rPr>
              <a:t>LPER2 + </a:t>
            </a:r>
            <a:r>
              <a:rPr lang="en-GB" dirty="0">
                <a:latin typeface="Calibri" panose="020F0502020204030204" pitchFamily="34" charset="0"/>
                <a:ea typeface="MS Mincho"/>
                <a:cs typeface="Calibri" panose="020F0502020204030204" pitchFamily="34" charset="0"/>
              </a:rPr>
              <a:t>0.328144288</a:t>
            </a:r>
            <a:r>
              <a:rPr lang="en-GB" b="1" dirty="0">
                <a:latin typeface="Calibri" panose="020F0502020204030204" pitchFamily="34" charset="0"/>
                <a:ea typeface="MS Mincho"/>
                <a:cs typeface="Calibri" panose="020F0502020204030204" pitchFamily="34" charset="0"/>
              </a:rPr>
              <a:t>LPER3</a:t>
            </a:r>
            <a:endParaRPr lang="en-US" dirty="0">
              <a:latin typeface="Calibri" panose="020F0502020204030204" pitchFamily="34" charset="0"/>
              <a:ea typeface="MS Mincho"/>
              <a:cs typeface="Calibri" panose="020F0502020204030204" pitchFamily="34" charset="0"/>
            </a:endParaRPr>
          </a:p>
          <a:p>
            <a:pPr marL="914400" indent="-971550">
              <a:lnSpc>
                <a:spcPct val="115000"/>
              </a:lnSpc>
            </a:pPr>
            <a:r>
              <a:rPr lang="en-GB" dirty="0">
                <a:latin typeface="Calibri" panose="020F0502020204030204" pitchFamily="34" charset="0"/>
                <a:ea typeface="MS Mincho"/>
                <a:cs typeface="Calibri" panose="020F0502020204030204" pitchFamily="34" charset="0"/>
              </a:rPr>
              <a:t>IF C1 = 3 THEN </a:t>
            </a:r>
            <a:r>
              <a:rPr lang="en-GB" b="1" dirty="0">
                <a:latin typeface="Calibri" panose="020F0502020204030204" pitchFamily="34" charset="0"/>
                <a:ea typeface="MS Mincho"/>
                <a:cs typeface="Calibri" panose="020F0502020204030204" pitchFamily="34" charset="0"/>
              </a:rPr>
              <a:t>LY</a:t>
            </a:r>
            <a:r>
              <a:rPr lang="en-GB" dirty="0">
                <a:latin typeface="Calibri" panose="020F0502020204030204" pitchFamily="34" charset="0"/>
                <a:ea typeface="MS Mincho"/>
                <a:cs typeface="Calibri" panose="020F0502020204030204" pitchFamily="34" charset="0"/>
              </a:rPr>
              <a:t> = 7.357489356 </a:t>
            </a:r>
            <a:r>
              <a:rPr lang="en-US" dirty="0">
                <a:solidFill>
                  <a:srgbClr val="000000"/>
                </a:solidFill>
                <a:latin typeface="Calibri" panose="020F0502020204030204" pitchFamily="34" charset="0"/>
                <a:ea typeface="MS Mincho"/>
                <a:cs typeface="Calibri" panose="020F0502020204030204" pitchFamily="34" charset="0"/>
              </a:rPr>
              <a:t>+ </a:t>
            </a:r>
            <a:r>
              <a:rPr lang="en-GB" dirty="0">
                <a:latin typeface="Calibri" panose="020F0502020204030204" pitchFamily="34" charset="0"/>
                <a:ea typeface="MS Mincho"/>
                <a:cs typeface="Calibri" panose="020F0502020204030204" pitchFamily="34" charset="0"/>
              </a:rPr>
              <a:t>0.368270973</a:t>
            </a:r>
            <a:r>
              <a:rPr lang="en-GB" b="1" dirty="0">
                <a:latin typeface="Calibri" panose="020F0502020204030204" pitchFamily="34" charset="0"/>
                <a:ea typeface="MS Mincho"/>
                <a:cs typeface="Calibri" panose="020F0502020204030204" pitchFamily="34" charset="0"/>
              </a:rPr>
              <a:t>C2 </a:t>
            </a:r>
            <a:r>
              <a:rPr lang="en-US" dirty="0">
                <a:solidFill>
                  <a:srgbClr val="000000"/>
                </a:solidFill>
                <a:latin typeface="Calibri" panose="020F0502020204030204" pitchFamily="34" charset="0"/>
                <a:ea typeface="MS Mincho"/>
                <a:cs typeface="Calibri" panose="020F0502020204030204" pitchFamily="34" charset="0"/>
              </a:rPr>
              <a:t>- 0.466919662 </a:t>
            </a:r>
            <a:r>
              <a:rPr lang="en-US" b="1" dirty="0">
                <a:solidFill>
                  <a:srgbClr val="000000"/>
                </a:solidFill>
                <a:latin typeface="Calibri" panose="020F0502020204030204" pitchFamily="34" charset="0"/>
                <a:ea typeface="MS Mincho"/>
                <a:cs typeface="Calibri" panose="020F0502020204030204" pitchFamily="34" charset="0"/>
              </a:rPr>
              <a:t>LA1 </a:t>
            </a:r>
            <a:r>
              <a:rPr lang="en-GB" dirty="0">
                <a:latin typeface="Calibri" panose="020F0502020204030204" pitchFamily="34" charset="0"/>
                <a:ea typeface="MS Mincho"/>
                <a:cs typeface="Calibri" panose="020F0502020204030204" pitchFamily="34" charset="0"/>
              </a:rPr>
              <a:t>- 0.226301422</a:t>
            </a:r>
            <a:r>
              <a:rPr lang="en-GB" b="1" dirty="0">
                <a:latin typeface="Calibri" panose="020F0502020204030204" pitchFamily="34" charset="0"/>
                <a:ea typeface="MS Mincho"/>
                <a:cs typeface="Calibri" panose="020F0502020204030204" pitchFamily="34" charset="0"/>
              </a:rPr>
              <a:t>LPER2 + </a:t>
            </a:r>
            <a:r>
              <a:rPr lang="en-GB" dirty="0">
                <a:latin typeface="Calibri" panose="020F0502020204030204" pitchFamily="34" charset="0"/>
                <a:ea typeface="MS Mincho"/>
                <a:cs typeface="Calibri" panose="020F0502020204030204" pitchFamily="34" charset="0"/>
              </a:rPr>
              <a:t>0.328144288</a:t>
            </a:r>
            <a:r>
              <a:rPr lang="en-GB" b="1" dirty="0">
                <a:latin typeface="Calibri" panose="020F0502020204030204" pitchFamily="34" charset="0"/>
                <a:ea typeface="MS Mincho"/>
                <a:cs typeface="Calibri" panose="020F0502020204030204" pitchFamily="34" charset="0"/>
              </a:rPr>
              <a:t>LPER3</a:t>
            </a:r>
            <a:endParaRPr lang="en-US" dirty="0">
              <a:latin typeface="Calibri" panose="020F0502020204030204" pitchFamily="34" charset="0"/>
              <a:ea typeface="MS Mincho"/>
              <a:cs typeface="Calibri" panose="020F0502020204030204" pitchFamily="34" charset="0"/>
            </a:endParaRPr>
          </a:p>
          <a:p>
            <a:pPr marL="914400" indent="-971550">
              <a:lnSpc>
                <a:spcPct val="115000"/>
              </a:lnSpc>
            </a:pPr>
            <a:r>
              <a:rPr lang="en-GB" dirty="0">
                <a:latin typeface="Calibri" panose="020F0502020204030204" pitchFamily="34" charset="0"/>
                <a:ea typeface="MS Mincho"/>
                <a:cs typeface="Calibri" panose="020F0502020204030204" pitchFamily="34" charset="0"/>
              </a:rPr>
              <a:t>IF C1 = 4 THEN </a:t>
            </a:r>
            <a:r>
              <a:rPr lang="en-GB" b="1" dirty="0">
                <a:latin typeface="Calibri" panose="020F0502020204030204" pitchFamily="34" charset="0"/>
                <a:ea typeface="MS Mincho"/>
                <a:cs typeface="Calibri" panose="020F0502020204030204" pitchFamily="34" charset="0"/>
              </a:rPr>
              <a:t>LY</a:t>
            </a:r>
            <a:r>
              <a:rPr lang="en-GB" dirty="0">
                <a:latin typeface="Calibri" panose="020F0502020204030204" pitchFamily="34" charset="0"/>
                <a:ea typeface="MS Mincho"/>
                <a:cs typeface="Calibri" panose="020F0502020204030204" pitchFamily="34" charset="0"/>
              </a:rPr>
              <a:t>= 7.706981023 + 0.368270973</a:t>
            </a:r>
            <a:r>
              <a:rPr lang="en-GB" b="1" dirty="0">
                <a:latin typeface="Calibri" panose="020F0502020204030204" pitchFamily="34" charset="0"/>
                <a:ea typeface="MS Mincho"/>
                <a:cs typeface="Calibri" panose="020F0502020204030204" pitchFamily="34" charset="0"/>
              </a:rPr>
              <a:t>C2 </a:t>
            </a:r>
            <a:r>
              <a:rPr lang="en-US" dirty="0">
                <a:solidFill>
                  <a:srgbClr val="000000"/>
                </a:solidFill>
                <a:latin typeface="Calibri" panose="020F0502020204030204" pitchFamily="34" charset="0"/>
                <a:ea typeface="MS Mincho"/>
                <a:cs typeface="Calibri" panose="020F0502020204030204" pitchFamily="34" charset="0"/>
              </a:rPr>
              <a:t>- 0.466919662 </a:t>
            </a:r>
            <a:r>
              <a:rPr lang="en-US" b="1" dirty="0">
                <a:solidFill>
                  <a:srgbClr val="000000"/>
                </a:solidFill>
                <a:latin typeface="Calibri" panose="020F0502020204030204" pitchFamily="34" charset="0"/>
                <a:ea typeface="MS Mincho"/>
                <a:cs typeface="Calibri" panose="020F0502020204030204" pitchFamily="34" charset="0"/>
              </a:rPr>
              <a:t>LA1 </a:t>
            </a:r>
            <a:r>
              <a:rPr lang="en-GB" dirty="0">
                <a:latin typeface="Calibri" panose="020F0502020204030204" pitchFamily="34" charset="0"/>
                <a:ea typeface="MS Mincho"/>
                <a:cs typeface="Calibri" panose="020F0502020204030204" pitchFamily="34" charset="0"/>
              </a:rPr>
              <a:t>- 0.226301422</a:t>
            </a:r>
            <a:r>
              <a:rPr lang="en-GB" b="1" dirty="0">
                <a:latin typeface="Calibri" panose="020F0502020204030204" pitchFamily="34" charset="0"/>
                <a:ea typeface="MS Mincho"/>
                <a:cs typeface="Calibri" panose="020F0502020204030204" pitchFamily="34" charset="0"/>
              </a:rPr>
              <a:t>LPER2 + </a:t>
            </a:r>
            <a:r>
              <a:rPr lang="en-GB" dirty="0">
                <a:latin typeface="Calibri" panose="020F0502020204030204" pitchFamily="34" charset="0"/>
                <a:ea typeface="MS Mincho"/>
                <a:cs typeface="Calibri" panose="020F0502020204030204" pitchFamily="34" charset="0"/>
              </a:rPr>
              <a:t>0.328144288</a:t>
            </a:r>
            <a:r>
              <a:rPr lang="en-GB" b="1" dirty="0">
                <a:latin typeface="Calibri" panose="020F0502020204030204" pitchFamily="34" charset="0"/>
                <a:ea typeface="MS Mincho"/>
                <a:cs typeface="Calibri" panose="020F0502020204030204" pitchFamily="34" charset="0"/>
              </a:rPr>
              <a:t>LPER3</a:t>
            </a:r>
            <a:endParaRPr lang="en-US" dirty="0">
              <a:latin typeface="Calibri" panose="020F0502020204030204" pitchFamily="34" charset="0"/>
              <a:ea typeface="MS Mincho"/>
              <a:cs typeface="Calibri" panose="020F0502020204030204" pitchFamily="34" charset="0"/>
            </a:endParaRPr>
          </a:p>
          <a:p>
            <a:pPr marL="914400" indent="-971550">
              <a:lnSpc>
                <a:spcPct val="115000"/>
              </a:lnSpc>
            </a:pPr>
            <a:r>
              <a:rPr lang="en-GB" dirty="0">
                <a:latin typeface="Calibri" panose="020F0502020204030204" pitchFamily="34" charset="0"/>
                <a:ea typeface="MS Mincho"/>
                <a:cs typeface="Calibri" panose="020F0502020204030204" pitchFamily="34" charset="0"/>
              </a:rPr>
              <a:t>From the least square mean table, it is observed that level 4 has the highest mean. (combined scheme different scales)</a:t>
            </a:r>
            <a:endParaRPr lang="en-US" dirty="0">
              <a:latin typeface="Calibri" panose="020F0502020204030204" pitchFamily="34" charset="0"/>
              <a:ea typeface="MS Mincho"/>
              <a:cs typeface="Calibri" panose="020F0502020204030204" pitchFamily="34" charset="0"/>
            </a:endParaRPr>
          </a:p>
          <a:p>
            <a:pPr marL="914400" indent="-971550">
              <a:lnSpc>
                <a:spcPct val="115000"/>
              </a:lnSpc>
            </a:pPr>
            <a:r>
              <a:rPr lang="en-GB" dirty="0">
                <a:latin typeface="Calibri" panose="020F0502020204030204" pitchFamily="34" charset="0"/>
                <a:ea typeface="MS Mincho"/>
                <a:cs typeface="Calibri" panose="020F0502020204030204" pitchFamily="34" charset="0"/>
              </a:rPr>
              <a:t>With a coefficient of determination of </a:t>
            </a:r>
            <a:r>
              <a:rPr lang="en-GB" b="1" dirty="0">
                <a:latin typeface="Calibri" panose="020F0502020204030204" pitchFamily="34" charset="0"/>
                <a:ea typeface="MS Mincho"/>
                <a:cs typeface="Calibri" panose="020F0502020204030204" pitchFamily="34" charset="0"/>
              </a:rPr>
              <a:t>R</a:t>
            </a:r>
            <a:r>
              <a:rPr lang="en-GB" b="1" baseline="30000" dirty="0">
                <a:latin typeface="Calibri" panose="020F0502020204030204" pitchFamily="34" charset="0"/>
                <a:ea typeface="MS Mincho"/>
                <a:cs typeface="Calibri" panose="020F0502020204030204" pitchFamily="34" charset="0"/>
              </a:rPr>
              <a:t>2</a:t>
            </a:r>
            <a:r>
              <a:rPr lang="en-GB" b="1" dirty="0">
                <a:latin typeface="Calibri" panose="020F0502020204030204" pitchFamily="34" charset="0"/>
                <a:ea typeface="MS Mincho"/>
                <a:cs typeface="Calibri" panose="020F0502020204030204" pitchFamily="34" charset="0"/>
              </a:rPr>
              <a:t> = 0.726755, </a:t>
            </a:r>
            <a:r>
              <a:rPr lang="en-GB" dirty="0">
                <a:latin typeface="Calibri" panose="020F0502020204030204" pitchFamily="34" charset="0"/>
                <a:ea typeface="MS Mincho"/>
                <a:cs typeface="Calibri" panose="020F0502020204030204" pitchFamily="34" charset="0"/>
              </a:rPr>
              <a:t>this model will provide very good predictions for </a:t>
            </a:r>
            <a:endParaRPr lang="en-US" dirty="0">
              <a:latin typeface="Calibri" panose="020F0502020204030204" pitchFamily="34" charset="0"/>
              <a:ea typeface="MS Mincho"/>
              <a:cs typeface="Calibri" panose="020F0502020204030204" pitchFamily="34" charset="0"/>
            </a:endParaRPr>
          </a:p>
          <a:p>
            <a:pPr marL="914400" indent="-971550">
              <a:lnSpc>
                <a:spcPct val="115000"/>
              </a:lnSpc>
            </a:pPr>
            <a:r>
              <a:rPr lang="en-GB" dirty="0">
                <a:latin typeface="Calibri" panose="020F0502020204030204" pitchFamily="34" charset="0"/>
                <a:ea typeface="MS Mincho"/>
                <a:cs typeface="Calibri" panose="020F0502020204030204" pitchFamily="34" charset="0"/>
              </a:rPr>
              <a:t>LY</a:t>
            </a:r>
            <a:endParaRPr lang="en-US" dirty="0">
              <a:effectLst/>
              <a:latin typeface="Calibri" panose="020F0502020204030204" pitchFamily="34" charset="0"/>
              <a:ea typeface="MS Mincho"/>
              <a:cs typeface="Calibri" panose="020F050202020403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6416" y="6099861"/>
            <a:ext cx="609600" cy="609600"/>
          </a:xfrm>
          <a:prstGeom prst="rect">
            <a:avLst/>
          </a:prstGeom>
        </p:spPr>
      </p:pic>
    </p:spTree>
    <p:extLst>
      <p:ext uri="{BB962C8B-B14F-4D97-AF65-F5344CB8AC3E}">
        <p14:creationId xmlns:p14="http://schemas.microsoft.com/office/powerpoint/2010/main" val="20362665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71" y="908720"/>
            <a:ext cx="5220072" cy="729430"/>
          </a:xfrm>
          <a:prstGeom prst="rect">
            <a:avLst/>
          </a:prstGeom>
        </p:spPr>
        <p:txBody>
          <a:bodyPr wrap="square">
            <a:spAutoFit/>
          </a:bodyPr>
          <a:lstStyle/>
          <a:p>
            <a:pPr algn="just">
              <a:lnSpc>
                <a:spcPct val="115000"/>
              </a:lnSpc>
              <a:spcAft>
                <a:spcPts val="1000"/>
              </a:spcAft>
            </a:pPr>
            <a:r>
              <a:rPr lang="en-GB" b="1" dirty="0">
                <a:latin typeface="Calibri" panose="020F0502020204030204" pitchFamily="34" charset="0"/>
                <a:ea typeface="MS Mincho"/>
                <a:cs typeface="Calibri" panose="020F0502020204030204" pitchFamily="34" charset="0"/>
              </a:rPr>
              <a:t>FIGURE 5.1: PLOT OF LY AGAINST FITTED VALUE OF THE FINAL MODEL</a:t>
            </a:r>
            <a:endParaRPr lang="en-US" dirty="0">
              <a:effectLst/>
              <a:latin typeface="Calibri" panose="020F0502020204030204" pitchFamily="34" charset="0"/>
              <a:ea typeface="MS Mincho"/>
              <a:cs typeface="Calibri" panose="020F0502020204030204" pitchFamily="34" charset="0"/>
            </a:endParaRPr>
          </a:p>
        </p:txBody>
      </p:sp>
      <p:pic>
        <p:nvPicPr>
          <p:cNvPr id="5" name="Picture 4" descr="C:\Users\USER\Downloads\img0 (2).png"/>
          <p:cNvPicPr/>
          <p:nvPr/>
        </p:nvPicPr>
        <p:blipFill>
          <a:blip r:embed="rId4">
            <a:extLst>
              <a:ext uri="{28A0092B-C50C-407E-A947-70E740481C1C}">
                <a14:useLocalDpi xmlns:a14="http://schemas.microsoft.com/office/drawing/2010/main" val="0"/>
              </a:ext>
            </a:extLst>
          </a:blip>
          <a:srcRect/>
          <a:stretch>
            <a:fillRect/>
          </a:stretch>
        </p:blipFill>
        <p:spPr bwMode="auto">
          <a:xfrm>
            <a:off x="107504" y="1528167"/>
            <a:ext cx="4680520" cy="3561277"/>
          </a:xfrm>
          <a:prstGeom prst="rect">
            <a:avLst/>
          </a:prstGeom>
          <a:noFill/>
          <a:ln>
            <a:noFill/>
          </a:ln>
        </p:spPr>
      </p:pic>
      <p:sp>
        <p:nvSpPr>
          <p:cNvPr id="6" name="Rectangle 5"/>
          <p:cNvSpPr/>
          <p:nvPr/>
        </p:nvSpPr>
        <p:spPr>
          <a:xfrm>
            <a:off x="79285" y="4966050"/>
            <a:ext cx="4572000" cy="1083374"/>
          </a:xfrm>
          <a:prstGeom prst="rect">
            <a:avLst/>
          </a:prstGeom>
        </p:spPr>
        <p:txBody>
          <a:bodyPr>
            <a:spAutoFit/>
          </a:bodyPr>
          <a:lstStyle/>
          <a:p>
            <a:pPr algn="just">
              <a:lnSpc>
                <a:spcPct val="115000"/>
              </a:lnSpc>
              <a:spcAft>
                <a:spcPts val="1000"/>
              </a:spcAft>
            </a:pPr>
            <a:r>
              <a:rPr lang="en-US" sz="1400" dirty="0">
                <a:latin typeface="Calibri" panose="020F0502020204030204" pitchFamily="34" charset="0"/>
                <a:ea typeface="MS Mincho"/>
                <a:cs typeface="Calibri" panose="020F0502020204030204" pitchFamily="34" charset="0"/>
              </a:rPr>
              <a:t>In figure 5.1: The multiple regression adequately describes the systematic variation present in the response </a:t>
            </a:r>
            <a:r>
              <a:rPr lang="en-US" sz="1400" dirty="0" err="1">
                <a:latin typeface="Calibri" panose="020F0502020204030204" pitchFamily="34" charset="0"/>
                <a:ea typeface="MS Mincho"/>
                <a:cs typeface="Calibri" panose="020F0502020204030204" pitchFamily="34" charset="0"/>
              </a:rPr>
              <a:t>ly</a:t>
            </a:r>
            <a:r>
              <a:rPr lang="en-US" sz="1400" dirty="0">
                <a:latin typeface="Calibri" panose="020F0502020204030204" pitchFamily="34" charset="0"/>
                <a:ea typeface="MS Mincho"/>
                <a:cs typeface="Calibri" panose="020F0502020204030204" pitchFamily="34" charset="0"/>
              </a:rPr>
              <a:t> across the entire range of predicted values as the </a:t>
            </a:r>
            <a:r>
              <a:rPr lang="en-US" sz="1400" dirty="0" smtClean="0">
                <a:latin typeface="Calibri" panose="020F0502020204030204" pitchFamily="34" charset="0"/>
                <a:ea typeface="MS Mincho"/>
                <a:cs typeface="Calibri" panose="020F0502020204030204" pitchFamily="34" charset="0"/>
              </a:rPr>
              <a:t>observations </a:t>
            </a:r>
            <a:r>
              <a:rPr lang="en-US" sz="1400" dirty="0">
                <a:latin typeface="Calibri" panose="020F0502020204030204" pitchFamily="34" charset="0"/>
                <a:ea typeface="MS Mincho"/>
                <a:cs typeface="Calibri" panose="020F0502020204030204" pitchFamily="34" charset="0"/>
              </a:rPr>
              <a:t>appears </a:t>
            </a:r>
            <a:r>
              <a:rPr lang="en-US" sz="1400" dirty="0" smtClean="0">
                <a:latin typeface="Calibri" panose="020F0502020204030204" pitchFamily="34" charset="0"/>
                <a:ea typeface="MS Mincho"/>
                <a:cs typeface="Calibri" panose="020F0502020204030204" pitchFamily="34" charset="0"/>
              </a:rPr>
              <a:t>to have linear relationship.</a:t>
            </a:r>
            <a:endParaRPr lang="en-US" sz="1400" dirty="0">
              <a:effectLst/>
              <a:latin typeface="Calibri" panose="020F0502020204030204" pitchFamily="34" charset="0"/>
              <a:ea typeface="MS Mincho"/>
              <a:cs typeface="Calibri" panose="020F0502020204030204" pitchFamily="34" charset="0"/>
            </a:endParaRPr>
          </a:p>
        </p:txBody>
      </p:sp>
      <p:sp>
        <p:nvSpPr>
          <p:cNvPr id="7" name="Rectangle 6"/>
          <p:cNvSpPr/>
          <p:nvPr/>
        </p:nvSpPr>
        <p:spPr>
          <a:xfrm>
            <a:off x="5340569" y="749232"/>
            <a:ext cx="3803431" cy="729430"/>
          </a:xfrm>
          <a:prstGeom prst="rect">
            <a:avLst/>
          </a:prstGeom>
        </p:spPr>
        <p:txBody>
          <a:bodyPr wrap="square">
            <a:spAutoFit/>
          </a:bodyPr>
          <a:lstStyle/>
          <a:p>
            <a:pPr algn="just">
              <a:lnSpc>
                <a:spcPct val="115000"/>
              </a:lnSpc>
              <a:spcAft>
                <a:spcPts val="1000"/>
              </a:spcAft>
            </a:pPr>
            <a:r>
              <a:rPr lang="en-US" b="1" dirty="0">
                <a:latin typeface="Calibri" panose="020F0502020204030204" pitchFamily="34" charset="0"/>
                <a:ea typeface="MS Mincho"/>
                <a:cs typeface="Calibri" panose="020F0502020204030204" pitchFamily="34" charset="0"/>
              </a:rPr>
              <a:t>FIGURE 5.2: SCATTER DIAGRAM OF OBSERVED VERSUS PREDICTED OF LY </a:t>
            </a:r>
            <a:endParaRPr lang="en-US" dirty="0">
              <a:effectLst/>
              <a:latin typeface="Calibri" panose="020F0502020204030204" pitchFamily="34" charset="0"/>
              <a:ea typeface="MS Mincho"/>
              <a:cs typeface="Calibri" panose="020F0502020204030204" pitchFamily="34" charset="0"/>
            </a:endParaRPr>
          </a:p>
        </p:txBody>
      </p:sp>
      <p:pic>
        <p:nvPicPr>
          <p:cNvPr id="8" name="Picture 7" descr="C:\Users\USER\AppData\Local\Microsoft\Windows\INetCache\Content.Word\LY LA1.png"/>
          <p:cNvPicPr/>
          <p:nvPr/>
        </p:nvPicPr>
        <p:blipFill>
          <a:blip r:embed="rId5">
            <a:extLst>
              <a:ext uri="{28A0092B-C50C-407E-A947-70E740481C1C}">
                <a14:useLocalDpi xmlns:a14="http://schemas.microsoft.com/office/drawing/2010/main" val="0"/>
              </a:ext>
            </a:extLst>
          </a:blip>
          <a:srcRect/>
          <a:stretch>
            <a:fillRect/>
          </a:stretch>
        </p:blipFill>
        <p:spPr bwMode="auto">
          <a:xfrm>
            <a:off x="4860032" y="1340768"/>
            <a:ext cx="4295140" cy="3639185"/>
          </a:xfrm>
          <a:prstGeom prst="rect">
            <a:avLst/>
          </a:prstGeom>
          <a:noFill/>
          <a:ln>
            <a:noFill/>
          </a:ln>
        </p:spPr>
      </p:pic>
      <p:sp>
        <p:nvSpPr>
          <p:cNvPr id="9" name="Rectangle 8"/>
          <p:cNvSpPr/>
          <p:nvPr/>
        </p:nvSpPr>
        <p:spPr>
          <a:xfrm>
            <a:off x="4860032" y="4966050"/>
            <a:ext cx="4283968" cy="1316579"/>
          </a:xfrm>
          <a:prstGeom prst="rect">
            <a:avLst/>
          </a:prstGeom>
        </p:spPr>
        <p:txBody>
          <a:bodyPr wrap="square">
            <a:spAutoFit/>
          </a:bodyPr>
          <a:lstStyle/>
          <a:p>
            <a:pPr algn="just">
              <a:lnSpc>
                <a:spcPct val="115000"/>
              </a:lnSpc>
              <a:spcAft>
                <a:spcPts val="1000"/>
              </a:spcAft>
            </a:pPr>
            <a:r>
              <a:rPr lang="en-US" sz="1400" dirty="0">
                <a:latin typeface="Calibri" panose="020F0502020204030204" pitchFamily="34" charset="0"/>
                <a:ea typeface="MS Mincho"/>
                <a:cs typeface="Calibri" panose="020F0502020204030204" pitchFamily="34" charset="0"/>
              </a:rPr>
              <a:t>The scatter plot of LY(total cost per active member) in </a:t>
            </a:r>
            <a:r>
              <a:rPr lang="en-US" sz="1400" b="1" dirty="0">
                <a:latin typeface="Calibri" panose="020F0502020204030204" pitchFamily="34" charset="0"/>
                <a:ea typeface="MS Mincho"/>
                <a:cs typeface="Calibri" panose="020F0502020204030204" pitchFamily="34" charset="0"/>
              </a:rPr>
              <a:t>figure 5.2</a:t>
            </a:r>
            <a:r>
              <a:rPr lang="en-US" sz="1400" dirty="0">
                <a:latin typeface="Calibri" panose="020F0502020204030204" pitchFamily="34" charset="0"/>
                <a:ea typeface="MS Mincho"/>
                <a:cs typeface="Calibri" panose="020F0502020204030204" pitchFamily="34" charset="0"/>
              </a:rPr>
              <a:t> show that the points appears relatively randomly distributed across the entire range of LA1 (active members) values. There </a:t>
            </a:r>
            <a:r>
              <a:rPr lang="en-US" sz="1400" dirty="0" err="1">
                <a:latin typeface="Calibri" panose="020F0502020204030204" pitchFamily="34" charset="0"/>
                <a:ea typeface="MS Mincho"/>
                <a:cs typeface="Calibri" panose="020F0502020204030204" pitchFamily="34" charset="0"/>
              </a:rPr>
              <a:t>seeems</a:t>
            </a:r>
            <a:r>
              <a:rPr lang="en-US" sz="1400" dirty="0">
                <a:latin typeface="Calibri" panose="020F0502020204030204" pitchFamily="34" charset="0"/>
                <a:ea typeface="MS Mincho"/>
                <a:cs typeface="Calibri" panose="020F0502020204030204" pitchFamily="34" charset="0"/>
              </a:rPr>
              <a:t> to be a little negative linear relationship between LY and LA1</a:t>
            </a:r>
            <a:endParaRPr lang="en-US" sz="1400" dirty="0">
              <a:effectLst/>
              <a:latin typeface="Calibri" panose="020F0502020204030204" pitchFamily="34" charset="0"/>
              <a:ea typeface="MS Mincho"/>
              <a:cs typeface="Calibri" panose="020F050202020403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60432" y="6049424"/>
            <a:ext cx="609600" cy="609600"/>
          </a:xfrm>
          <a:prstGeom prst="rect">
            <a:avLst/>
          </a:prstGeom>
        </p:spPr>
      </p:pic>
    </p:spTree>
    <p:extLst>
      <p:ext uri="{BB962C8B-B14F-4D97-AF65-F5344CB8AC3E}">
        <p14:creationId xmlns:p14="http://schemas.microsoft.com/office/powerpoint/2010/main" val="35856885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720" y="5154"/>
            <a:ext cx="3240360" cy="660169"/>
          </a:xfrm>
        </p:spPr>
        <p:txBody>
          <a:bodyPr>
            <a:normAutofit/>
          </a:bodyPr>
          <a:lstStyle/>
          <a:p>
            <a:r>
              <a:rPr lang="en-US" sz="2400" b="1" dirty="0" smtClean="0"/>
              <a:t>INTRODUCTION</a:t>
            </a:r>
            <a:endParaRPr lang="en-US" sz="2400" b="1" dirty="0"/>
          </a:p>
        </p:txBody>
      </p:sp>
      <p:sp>
        <p:nvSpPr>
          <p:cNvPr id="3" name="Content Placeholder 2"/>
          <p:cNvSpPr>
            <a:spLocks noGrp="1"/>
          </p:cNvSpPr>
          <p:nvPr>
            <p:ph idx="1"/>
          </p:nvPr>
        </p:nvSpPr>
        <p:spPr/>
        <p:txBody>
          <a:bodyPr>
            <a:normAutofit/>
          </a:bodyPr>
          <a:lstStyle/>
          <a:p>
            <a:pPr marL="0" indent="0" algn="just">
              <a:buNone/>
            </a:pPr>
            <a:r>
              <a:rPr lang="en-US" sz="1600" dirty="0" smtClean="0"/>
              <a:t>Pension Funds Accountant Research Group (PFARG) seek to investigate the administrative cost of pension funds and relate </a:t>
            </a:r>
            <a:r>
              <a:rPr lang="en-US" sz="1600" dirty="0"/>
              <a:t>these costs to measures of the size, turnover and administrative complexity of the </a:t>
            </a:r>
            <a:r>
              <a:rPr lang="en-US" sz="1600" dirty="0" smtClean="0"/>
              <a:t>funds. </a:t>
            </a:r>
          </a:p>
          <a:p>
            <a:pPr marL="0" indent="0" algn="just">
              <a:buNone/>
            </a:pPr>
            <a:r>
              <a:rPr lang="en-US" sz="1600" dirty="0" smtClean="0"/>
              <a:t>The datasets were gotten from responses of pension funds managers from the questionnaire circulated  in the preceding financial year. Critical scrutiny has been made on the dataset to remove unnecessary variables as well as missing variables</a:t>
            </a:r>
            <a:r>
              <a:rPr lang="en-US" sz="1400" dirty="0" smtClean="0"/>
              <a:t>. </a:t>
            </a:r>
            <a:r>
              <a:rPr lang="en-US" sz="1600" dirty="0" smtClean="0"/>
              <a:t>Henceforth</a:t>
            </a:r>
            <a:r>
              <a:rPr lang="en-US" sz="1400" dirty="0" smtClean="0"/>
              <a:t>, </a:t>
            </a:r>
            <a:r>
              <a:rPr lang="en-US" sz="1600" dirty="0" smtClean="0"/>
              <a:t>only forty-five (45) observations will be considered for this analysis. </a:t>
            </a:r>
          </a:p>
          <a:p>
            <a:pPr marL="0" indent="0" algn="just">
              <a:buNone/>
            </a:pPr>
            <a:endParaRPr lang="en-US" sz="1600" dirty="0" smtClean="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20272" y="5627712"/>
            <a:ext cx="609600" cy="609600"/>
          </a:xfrm>
          <a:prstGeom prst="rect">
            <a:avLst/>
          </a:prstGeom>
        </p:spPr>
      </p:pic>
    </p:spTree>
    <p:extLst>
      <p:ext uri="{BB962C8B-B14F-4D97-AF65-F5344CB8AC3E}">
        <p14:creationId xmlns:p14="http://schemas.microsoft.com/office/powerpoint/2010/main" val="29203316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0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2537" y="971378"/>
            <a:ext cx="4582489" cy="729430"/>
          </a:xfrm>
          <a:prstGeom prst="rect">
            <a:avLst/>
          </a:prstGeom>
        </p:spPr>
        <p:txBody>
          <a:bodyPr wrap="square">
            <a:spAutoFit/>
          </a:bodyPr>
          <a:lstStyle/>
          <a:p>
            <a:pPr algn="ctr">
              <a:lnSpc>
                <a:spcPct val="115000"/>
              </a:lnSpc>
              <a:spcAft>
                <a:spcPts val="1000"/>
              </a:spcAft>
            </a:pPr>
            <a:r>
              <a:rPr lang="en-US" b="1" dirty="0">
                <a:latin typeface="Calibri" panose="020F0502020204030204" pitchFamily="34" charset="0"/>
                <a:ea typeface="MS Mincho"/>
                <a:cs typeface="Calibri" panose="020F0502020204030204" pitchFamily="34" charset="0"/>
              </a:rPr>
              <a:t>FIGURE 5.3: SCATTER PLOT OF </a:t>
            </a:r>
            <a:r>
              <a:rPr lang="en-US" b="1" dirty="0" smtClean="0">
                <a:latin typeface="Calibri" panose="020F0502020204030204" pitchFamily="34" charset="0"/>
                <a:ea typeface="MS Mincho"/>
                <a:cs typeface="Calibri" panose="020F0502020204030204" pitchFamily="34" charset="0"/>
              </a:rPr>
              <a:t>LY </a:t>
            </a:r>
            <a:r>
              <a:rPr lang="en-US" b="1" dirty="0">
                <a:latin typeface="Calibri" panose="020F0502020204030204" pitchFamily="34" charset="0"/>
                <a:ea typeface="MS Mincho"/>
                <a:cs typeface="Calibri" panose="020F0502020204030204" pitchFamily="34" charset="0"/>
              </a:rPr>
              <a:t>AGAINST LPER2</a:t>
            </a:r>
            <a:endParaRPr lang="en-US" dirty="0">
              <a:effectLst/>
              <a:latin typeface="Calibri" panose="020F0502020204030204" pitchFamily="34" charset="0"/>
              <a:ea typeface="MS Mincho"/>
              <a:cs typeface="Calibri" panose="020F0502020204030204" pitchFamily="34" charset="0"/>
            </a:endParaRPr>
          </a:p>
        </p:txBody>
      </p:sp>
      <p:pic>
        <p:nvPicPr>
          <p:cNvPr id="5" name="Picture 4" descr="C:\Users\USER\AppData\Local\Microsoft\Windows\INetCache\Content.Word\LY LPER2.png"/>
          <p:cNvPicPr/>
          <p:nvPr/>
        </p:nvPicPr>
        <p:blipFill>
          <a:blip r:embed="rId4">
            <a:extLst>
              <a:ext uri="{28A0092B-C50C-407E-A947-70E740481C1C}">
                <a14:useLocalDpi xmlns:a14="http://schemas.microsoft.com/office/drawing/2010/main" val="0"/>
              </a:ext>
            </a:extLst>
          </a:blip>
          <a:srcRect/>
          <a:stretch>
            <a:fillRect/>
          </a:stretch>
        </p:blipFill>
        <p:spPr bwMode="auto">
          <a:xfrm>
            <a:off x="-15189" y="1664804"/>
            <a:ext cx="4288003" cy="3528392"/>
          </a:xfrm>
          <a:prstGeom prst="rect">
            <a:avLst/>
          </a:prstGeom>
          <a:noFill/>
          <a:ln>
            <a:noFill/>
          </a:ln>
        </p:spPr>
      </p:pic>
      <p:sp>
        <p:nvSpPr>
          <p:cNvPr id="6" name="Rectangle 5"/>
          <p:cNvSpPr/>
          <p:nvPr/>
        </p:nvSpPr>
        <p:spPr>
          <a:xfrm>
            <a:off x="21704" y="5013176"/>
            <a:ext cx="4572000" cy="1047979"/>
          </a:xfrm>
          <a:prstGeom prst="rect">
            <a:avLst/>
          </a:prstGeom>
        </p:spPr>
        <p:txBody>
          <a:bodyPr>
            <a:spAutoFit/>
          </a:bodyPr>
          <a:lstStyle/>
          <a:p>
            <a:pPr algn="just">
              <a:lnSpc>
                <a:spcPct val="115000"/>
              </a:lnSpc>
              <a:spcAft>
                <a:spcPts val="1000"/>
              </a:spcAft>
            </a:pPr>
            <a:r>
              <a:rPr lang="en-US" b="1" dirty="0">
                <a:latin typeface="Calibri" panose="020F0502020204030204" pitchFamily="34" charset="0"/>
                <a:ea typeface="MS Mincho"/>
                <a:cs typeface="Calibri" panose="020F0502020204030204" pitchFamily="34" charset="0"/>
              </a:rPr>
              <a:t>In FIGURE 5.3</a:t>
            </a:r>
            <a:r>
              <a:rPr lang="en-US" dirty="0">
                <a:latin typeface="Calibri" panose="020F0502020204030204" pitchFamily="34" charset="0"/>
                <a:ea typeface="MS Mincho"/>
                <a:cs typeface="Calibri" panose="020F0502020204030204" pitchFamily="34" charset="0"/>
              </a:rPr>
              <a:t> the scatterplot of LY and LPER2, the observation look randomly distributed with no </a:t>
            </a:r>
            <a:r>
              <a:rPr lang="en-US" dirty="0" err="1">
                <a:latin typeface="Calibri" panose="020F0502020204030204" pitchFamily="34" charset="0"/>
                <a:ea typeface="MS Mincho"/>
                <a:cs typeface="Calibri" panose="020F0502020204030204" pitchFamily="34" charset="0"/>
              </a:rPr>
              <a:t>stong</a:t>
            </a:r>
            <a:r>
              <a:rPr lang="en-US" dirty="0">
                <a:latin typeface="Calibri" panose="020F0502020204030204" pitchFamily="34" charset="0"/>
                <a:ea typeface="MS Mincho"/>
                <a:cs typeface="Calibri" panose="020F0502020204030204" pitchFamily="34" charset="0"/>
              </a:rPr>
              <a:t> linear relationship</a:t>
            </a:r>
            <a:endParaRPr lang="en-US" dirty="0">
              <a:effectLst/>
              <a:latin typeface="Calibri" panose="020F0502020204030204" pitchFamily="34" charset="0"/>
              <a:ea typeface="MS Mincho"/>
              <a:cs typeface="Calibri" panose="020F0502020204030204" pitchFamily="34" charset="0"/>
            </a:endParaRPr>
          </a:p>
        </p:txBody>
      </p:sp>
      <p:sp>
        <p:nvSpPr>
          <p:cNvPr id="7" name="Rectangle 6"/>
          <p:cNvSpPr/>
          <p:nvPr/>
        </p:nvSpPr>
        <p:spPr>
          <a:xfrm>
            <a:off x="4272814" y="935374"/>
            <a:ext cx="4561902" cy="729430"/>
          </a:xfrm>
          <a:prstGeom prst="rect">
            <a:avLst/>
          </a:prstGeom>
        </p:spPr>
        <p:txBody>
          <a:bodyPr wrap="square">
            <a:spAutoFit/>
          </a:bodyPr>
          <a:lstStyle/>
          <a:p>
            <a:pPr algn="ctr">
              <a:lnSpc>
                <a:spcPct val="115000"/>
              </a:lnSpc>
              <a:spcAft>
                <a:spcPts val="1000"/>
              </a:spcAft>
            </a:pPr>
            <a:r>
              <a:rPr lang="en-US" b="1" dirty="0">
                <a:latin typeface="Calibri" panose="020F0502020204030204" pitchFamily="34" charset="0"/>
                <a:ea typeface="MS Mincho"/>
                <a:cs typeface="Calibri" panose="020F0502020204030204" pitchFamily="34" charset="0"/>
              </a:rPr>
              <a:t>FIGURE 5.4: SCATTER PLOT OF </a:t>
            </a:r>
            <a:r>
              <a:rPr lang="en-US" b="1" dirty="0" smtClean="0">
                <a:latin typeface="Calibri" panose="020F0502020204030204" pitchFamily="34" charset="0"/>
                <a:ea typeface="MS Mincho"/>
                <a:cs typeface="Calibri" panose="020F0502020204030204" pitchFamily="34" charset="0"/>
              </a:rPr>
              <a:t>LY </a:t>
            </a:r>
            <a:r>
              <a:rPr lang="en-US" b="1" dirty="0">
                <a:latin typeface="Calibri" panose="020F0502020204030204" pitchFamily="34" charset="0"/>
                <a:ea typeface="MS Mincho"/>
                <a:cs typeface="Calibri" panose="020F0502020204030204" pitchFamily="34" charset="0"/>
              </a:rPr>
              <a:t>AGAINST LPER3</a:t>
            </a:r>
            <a:endParaRPr lang="en-US" dirty="0">
              <a:effectLst/>
              <a:latin typeface="Calibri" panose="020F0502020204030204" pitchFamily="34" charset="0"/>
              <a:ea typeface="MS Mincho"/>
              <a:cs typeface="Calibri" panose="020F0502020204030204" pitchFamily="34" charset="0"/>
            </a:endParaRPr>
          </a:p>
        </p:txBody>
      </p:sp>
      <p:pic>
        <p:nvPicPr>
          <p:cNvPr id="1026" name="Picture 2" descr="LY LPER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0301" y="1700808"/>
            <a:ext cx="4294187"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4641848" y="5559949"/>
            <a:ext cx="4572000" cy="1047979"/>
          </a:xfrm>
          <a:prstGeom prst="rect">
            <a:avLst/>
          </a:prstGeom>
        </p:spPr>
        <p:txBody>
          <a:bodyPr>
            <a:spAutoFit/>
          </a:bodyPr>
          <a:lstStyle/>
          <a:p>
            <a:pPr>
              <a:lnSpc>
                <a:spcPct val="115000"/>
              </a:lnSpc>
              <a:spcAft>
                <a:spcPts val="1000"/>
              </a:spcAft>
            </a:pPr>
            <a:r>
              <a:rPr lang="en-US" dirty="0">
                <a:latin typeface="Calibri" panose="020F0502020204030204" pitchFamily="34" charset="0"/>
                <a:ea typeface="MS Mincho"/>
                <a:cs typeface="Calibri" panose="020F0502020204030204" pitchFamily="34" charset="0"/>
              </a:rPr>
              <a:t>Figure 5.4 is show no relationship between LY and variable LPER2. The points are randomly scattered.</a:t>
            </a:r>
            <a:endParaRPr lang="en-US" dirty="0">
              <a:effectLst/>
              <a:latin typeface="Calibri" panose="020F0502020204030204" pitchFamily="34" charset="0"/>
              <a:ea typeface="MS Mincho"/>
              <a:cs typeface="Calibri" panose="020F050202020403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25116" y="6114914"/>
            <a:ext cx="609600" cy="609600"/>
          </a:xfrm>
          <a:prstGeom prst="rect">
            <a:avLst/>
          </a:prstGeom>
        </p:spPr>
      </p:pic>
    </p:spTree>
    <p:extLst>
      <p:ext uri="{BB962C8B-B14F-4D97-AF65-F5344CB8AC3E}">
        <p14:creationId xmlns:p14="http://schemas.microsoft.com/office/powerpoint/2010/main" val="23601711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1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SER\Desktop\SHEFFIELD HALLAM UNIVERSITY MATERIALS\DATA ANALYTICS TOOLS AND TECHNIQUES\sas Assignment\ASSIGNMENT2\LA1.PNG"/>
          <p:cNvPicPr/>
          <p:nvPr/>
        </p:nvPicPr>
        <p:blipFill>
          <a:blip r:embed="rId4">
            <a:extLst>
              <a:ext uri="{28A0092B-C50C-407E-A947-70E740481C1C}">
                <a14:useLocalDpi xmlns:a14="http://schemas.microsoft.com/office/drawing/2010/main" val="0"/>
              </a:ext>
            </a:extLst>
          </a:blip>
          <a:srcRect/>
          <a:stretch>
            <a:fillRect/>
          </a:stretch>
        </p:blipFill>
        <p:spPr bwMode="auto">
          <a:xfrm>
            <a:off x="107504" y="1124744"/>
            <a:ext cx="4072255" cy="3362960"/>
          </a:xfrm>
          <a:prstGeom prst="rect">
            <a:avLst/>
          </a:prstGeom>
          <a:noFill/>
          <a:ln>
            <a:noFill/>
          </a:ln>
        </p:spPr>
      </p:pic>
      <p:sp>
        <p:nvSpPr>
          <p:cNvPr id="5" name="Rectangle 4"/>
          <p:cNvSpPr/>
          <p:nvPr/>
        </p:nvSpPr>
        <p:spPr>
          <a:xfrm>
            <a:off x="107504" y="919303"/>
            <a:ext cx="4254049" cy="410882"/>
          </a:xfrm>
          <a:prstGeom prst="rect">
            <a:avLst/>
          </a:prstGeom>
        </p:spPr>
        <p:txBody>
          <a:bodyPr wrap="none">
            <a:spAutoFit/>
          </a:bodyPr>
          <a:lstStyle/>
          <a:p>
            <a:pPr algn="ctr">
              <a:lnSpc>
                <a:spcPct val="115000"/>
              </a:lnSpc>
              <a:spcAft>
                <a:spcPts val="1000"/>
              </a:spcAft>
            </a:pPr>
            <a:r>
              <a:rPr lang="en-US" b="1" dirty="0">
                <a:latin typeface="Calibri" panose="020F0502020204030204" pitchFamily="34" charset="0"/>
                <a:ea typeface="MS Mincho"/>
                <a:cs typeface="Calibri" panose="020F0502020204030204" pitchFamily="34" charset="0"/>
              </a:rPr>
              <a:t>FIGURE 5.5 ADDED VARIABLE PLOT FOR A1</a:t>
            </a:r>
            <a:endParaRPr lang="en-US" dirty="0">
              <a:effectLst/>
              <a:latin typeface="Calibri" panose="020F0502020204030204" pitchFamily="34" charset="0"/>
              <a:ea typeface="MS Mincho"/>
              <a:cs typeface="Calibri" panose="020F0502020204030204" pitchFamily="34" charset="0"/>
            </a:endParaRPr>
          </a:p>
        </p:txBody>
      </p:sp>
      <p:sp>
        <p:nvSpPr>
          <p:cNvPr id="6" name="Rectangle 5"/>
          <p:cNvSpPr/>
          <p:nvPr/>
        </p:nvSpPr>
        <p:spPr>
          <a:xfrm>
            <a:off x="107504" y="4470643"/>
            <a:ext cx="3973395" cy="857671"/>
          </a:xfrm>
          <a:prstGeom prst="rect">
            <a:avLst/>
          </a:prstGeom>
        </p:spPr>
        <p:txBody>
          <a:bodyPr wrap="none">
            <a:spAutoFit/>
          </a:bodyPr>
          <a:lstStyle/>
          <a:p>
            <a:pPr>
              <a:lnSpc>
                <a:spcPct val="115000"/>
              </a:lnSpc>
              <a:spcAft>
                <a:spcPts val="1000"/>
              </a:spcAft>
            </a:pPr>
            <a:r>
              <a:rPr lang="en-US" dirty="0" smtClean="0">
                <a:latin typeface="Calibri" panose="020F0502020204030204" pitchFamily="34" charset="0"/>
                <a:ea typeface="MS Mincho"/>
                <a:cs typeface="Calibri" panose="020F0502020204030204" pitchFamily="34" charset="0"/>
              </a:rPr>
              <a:t>Figure 5.5 has negative relationship with</a:t>
            </a:r>
          </a:p>
          <a:p>
            <a:pPr>
              <a:lnSpc>
                <a:spcPct val="115000"/>
              </a:lnSpc>
              <a:spcAft>
                <a:spcPts val="1000"/>
              </a:spcAft>
            </a:pPr>
            <a:r>
              <a:rPr lang="en-US" dirty="0" smtClean="0">
                <a:latin typeface="Calibri" panose="020F0502020204030204" pitchFamily="34" charset="0"/>
                <a:ea typeface="MS Mincho"/>
                <a:cs typeface="Calibri" panose="020F0502020204030204" pitchFamily="34" charset="0"/>
              </a:rPr>
              <a:t>LY  </a:t>
            </a:r>
            <a:r>
              <a:rPr lang="en-US" dirty="0">
                <a:latin typeface="Calibri" panose="020F0502020204030204" pitchFamily="34" charset="0"/>
                <a:ea typeface="MS Mincho"/>
                <a:cs typeface="Calibri" panose="020F0502020204030204" pitchFamily="34" charset="0"/>
              </a:rPr>
              <a:t>just like figure 5.2</a:t>
            </a:r>
            <a:endParaRPr lang="en-US" dirty="0">
              <a:effectLst/>
              <a:latin typeface="Calibri" panose="020F0502020204030204" pitchFamily="34" charset="0"/>
              <a:ea typeface="MS Mincho"/>
              <a:cs typeface="Calibri" panose="020F0502020204030204" pitchFamily="34" charset="0"/>
            </a:endParaRPr>
          </a:p>
        </p:txBody>
      </p:sp>
      <p:pic>
        <p:nvPicPr>
          <p:cNvPr id="7" name="Picture 6" descr="C:\Users\USER\Desktop\SHEFFIELD HALLAM UNIVERSITY MATERIALS\DATA ANALYTICS TOOLS AND TECHNIQUES\sas Assignment\ASSIGNMENT2\LPER2.PNG"/>
          <p:cNvPicPr/>
          <p:nvPr/>
        </p:nvPicPr>
        <p:blipFill>
          <a:blip r:embed="rId5">
            <a:extLst>
              <a:ext uri="{28A0092B-C50C-407E-A947-70E740481C1C}">
                <a14:useLocalDpi xmlns:a14="http://schemas.microsoft.com/office/drawing/2010/main" val="0"/>
              </a:ext>
            </a:extLst>
          </a:blip>
          <a:srcRect/>
          <a:stretch>
            <a:fillRect/>
          </a:stretch>
        </p:blipFill>
        <p:spPr bwMode="auto">
          <a:xfrm>
            <a:off x="4179759" y="1398333"/>
            <a:ext cx="4280673" cy="3182795"/>
          </a:xfrm>
          <a:prstGeom prst="rect">
            <a:avLst/>
          </a:prstGeom>
          <a:noFill/>
          <a:ln>
            <a:noFill/>
          </a:ln>
        </p:spPr>
      </p:pic>
      <p:sp>
        <p:nvSpPr>
          <p:cNvPr id="8" name="Rectangle 7"/>
          <p:cNvSpPr/>
          <p:nvPr/>
        </p:nvSpPr>
        <p:spPr>
          <a:xfrm>
            <a:off x="4361553" y="953377"/>
            <a:ext cx="4577856" cy="410882"/>
          </a:xfrm>
          <a:prstGeom prst="rect">
            <a:avLst/>
          </a:prstGeom>
        </p:spPr>
        <p:txBody>
          <a:bodyPr wrap="none">
            <a:spAutoFit/>
          </a:bodyPr>
          <a:lstStyle/>
          <a:p>
            <a:pPr algn="just">
              <a:lnSpc>
                <a:spcPct val="115000"/>
              </a:lnSpc>
              <a:spcAft>
                <a:spcPts val="1000"/>
              </a:spcAft>
            </a:pPr>
            <a:r>
              <a:rPr lang="en-US" b="1" dirty="0">
                <a:latin typeface="Calibri" panose="020F0502020204030204" pitchFamily="34" charset="0"/>
                <a:ea typeface="MS Mincho"/>
                <a:cs typeface="Calibri" panose="020F0502020204030204" pitchFamily="34" charset="0"/>
              </a:rPr>
              <a:t>FIGURE 5.6 ADDED VARIABLE PLOT FOR LPER2</a:t>
            </a:r>
            <a:endParaRPr lang="en-US" dirty="0">
              <a:effectLst/>
              <a:latin typeface="Calibri" panose="020F0502020204030204" pitchFamily="34" charset="0"/>
              <a:ea typeface="MS Mincho"/>
              <a:cs typeface="Calibri" panose="020F0502020204030204" pitchFamily="34" charset="0"/>
            </a:endParaRPr>
          </a:p>
        </p:txBody>
      </p:sp>
      <p:sp>
        <p:nvSpPr>
          <p:cNvPr id="9" name="Rectangle 8"/>
          <p:cNvSpPr/>
          <p:nvPr/>
        </p:nvSpPr>
        <p:spPr>
          <a:xfrm>
            <a:off x="3890137" y="4531117"/>
            <a:ext cx="5049271" cy="729430"/>
          </a:xfrm>
          <a:prstGeom prst="rect">
            <a:avLst/>
          </a:prstGeom>
        </p:spPr>
        <p:txBody>
          <a:bodyPr wrap="square">
            <a:spAutoFit/>
          </a:bodyPr>
          <a:lstStyle/>
          <a:p>
            <a:pPr algn="just">
              <a:lnSpc>
                <a:spcPct val="115000"/>
              </a:lnSpc>
              <a:spcAft>
                <a:spcPts val="1000"/>
              </a:spcAft>
            </a:pPr>
            <a:r>
              <a:rPr lang="en-US" dirty="0">
                <a:latin typeface="Calibri" panose="020F0502020204030204" pitchFamily="34" charset="0"/>
                <a:ea typeface="MS Mincho"/>
                <a:cs typeface="Calibri" panose="020F0502020204030204" pitchFamily="34" charset="0"/>
              </a:rPr>
              <a:t>The points are randomly scattered, no evidence of relationships between y and LPER1 variables</a:t>
            </a:r>
            <a:endParaRPr lang="en-US" dirty="0">
              <a:effectLst/>
              <a:latin typeface="Calibri" panose="020F0502020204030204" pitchFamily="34" charset="0"/>
              <a:ea typeface="MS Mincho"/>
              <a:cs typeface="Calibri" panose="020F050202020403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50832" y="5733256"/>
            <a:ext cx="609600" cy="609600"/>
          </a:xfrm>
          <a:prstGeom prst="rect">
            <a:avLst/>
          </a:prstGeom>
        </p:spPr>
      </p:pic>
    </p:spTree>
    <p:extLst>
      <p:ext uri="{BB962C8B-B14F-4D97-AF65-F5344CB8AC3E}">
        <p14:creationId xmlns:p14="http://schemas.microsoft.com/office/powerpoint/2010/main" val="40411811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52736"/>
            <a:ext cx="4572000" cy="729430"/>
          </a:xfrm>
          <a:prstGeom prst="rect">
            <a:avLst/>
          </a:prstGeom>
        </p:spPr>
        <p:txBody>
          <a:bodyPr>
            <a:spAutoFit/>
          </a:bodyPr>
          <a:lstStyle/>
          <a:p>
            <a:pPr algn="just">
              <a:lnSpc>
                <a:spcPct val="115000"/>
              </a:lnSpc>
            </a:pPr>
            <a:r>
              <a:rPr lang="en-GB" b="1" dirty="0">
                <a:latin typeface="Calibri" panose="020F0502020204030204" pitchFamily="34" charset="0"/>
                <a:ea typeface="MS Mincho"/>
                <a:cs typeface="Calibri" panose="020F0502020204030204" pitchFamily="34" charset="0"/>
              </a:rPr>
              <a:t>FIGURE 5.7: ADDED VARIABLE PLOT FOR LPER3 (RESPONSE IS LY)</a:t>
            </a:r>
            <a:endParaRPr lang="en-US" dirty="0">
              <a:effectLst/>
              <a:latin typeface="Calibri" panose="020F0502020204030204" pitchFamily="34" charset="0"/>
              <a:ea typeface="MS Mincho"/>
              <a:cs typeface="Calibri" panose="020F0502020204030204" pitchFamily="34" charset="0"/>
            </a:endParaRPr>
          </a:p>
        </p:txBody>
      </p:sp>
      <p:pic>
        <p:nvPicPr>
          <p:cNvPr id="5" name="Picture 4" descr="C:\Users\USER\Desktop\SHEFFIELD HALLAM UNIVERSITY MATERIALS\DATA ANALYTICS TOOLS AND TECHNIQUES\sas Assignment\ASSIGNMENT2\LPER3.PNG"/>
          <p:cNvPicPr/>
          <p:nvPr/>
        </p:nvPicPr>
        <p:blipFill>
          <a:blip r:embed="rId4">
            <a:extLst>
              <a:ext uri="{28A0092B-C50C-407E-A947-70E740481C1C}">
                <a14:useLocalDpi xmlns:a14="http://schemas.microsoft.com/office/drawing/2010/main" val="0"/>
              </a:ext>
            </a:extLst>
          </a:blip>
          <a:srcRect/>
          <a:stretch>
            <a:fillRect/>
          </a:stretch>
        </p:blipFill>
        <p:spPr bwMode="auto">
          <a:xfrm>
            <a:off x="157797" y="1782166"/>
            <a:ext cx="4256405" cy="3651250"/>
          </a:xfrm>
          <a:prstGeom prst="rect">
            <a:avLst/>
          </a:prstGeom>
          <a:noFill/>
          <a:ln>
            <a:noFill/>
          </a:ln>
        </p:spPr>
      </p:pic>
      <p:sp>
        <p:nvSpPr>
          <p:cNvPr id="6" name="Rectangle 5"/>
          <p:cNvSpPr/>
          <p:nvPr/>
        </p:nvSpPr>
        <p:spPr>
          <a:xfrm>
            <a:off x="164239" y="5470395"/>
            <a:ext cx="4556953" cy="710707"/>
          </a:xfrm>
          <a:prstGeom prst="rect">
            <a:avLst/>
          </a:prstGeom>
        </p:spPr>
        <p:txBody>
          <a:bodyPr wrap="none">
            <a:spAutoFit/>
          </a:bodyPr>
          <a:lstStyle/>
          <a:p>
            <a:pPr algn="just">
              <a:lnSpc>
                <a:spcPct val="115000"/>
              </a:lnSpc>
            </a:pPr>
            <a:r>
              <a:rPr lang="en-GB" dirty="0">
                <a:latin typeface="Calibri" panose="020F0502020204030204" pitchFamily="34" charset="0"/>
                <a:ea typeface="MS Mincho"/>
                <a:cs typeface="Calibri" panose="020F0502020204030204" pitchFamily="34" charset="0"/>
              </a:rPr>
              <a:t>Little positive linear relationship </a:t>
            </a:r>
            <a:r>
              <a:rPr lang="en-GB" dirty="0" smtClean="0">
                <a:latin typeface="Calibri" panose="020F0502020204030204" pitchFamily="34" charset="0"/>
                <a:ea typeface="MS Mincho"/>
                <a:cs typeface="Calibri" panose="020F0502020204030204" pitchFamily="34" charset="0"/>
              </a:rPr>
              <a:t>exist between</a:t>
            </a:r>
          </a:p>
          <a:p>
            <a:pPr algn="just">
              <a:lnSpc>
                <a:spcPct val="115000"/>
              </a:lnSpc>
            </a:pPr>
            <a:r>
              <a:rPr lang="en-GB" dirty="0" smtClean="0">
                <a:latin typeface="Calibri" panose="020F0502020204030204" pitchFamily="34" charset="0"/>
                <a:ea typeface="MS Mincho"/>
                <a:cs typeface="Calibri" panose="020F0502020204030204" pitchFamily="34" charset="0"/>
              </a:rPr>
              <a:t> LPER3 and LY.</a:t>
            </a:r>
            <a:endParaRPr lang="en-US" dirty="0">
              <a:effectLst/>
              <a:latin typeface="Calibri" panose="020F0502020204030204" pitchFamily="34" charset="0"/>
              <a:ea typeface="MS Mincho"/>
              <a:cs typeface="Calibri" panose="020F050202020403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68344" y="5876302"/>
            <a:ext cx="609600" cy="609600"/>
          </a:xfrm>
          <a:prstGeom prst="rect">
            <a:avLst/>
          </a:prstGeom>
        </p:spPr>
      </p:pic>
    </p:spTree>
    <p:extLst>
      <p:ext uri="{BB962C8B-B14F-4D97-AF65-F5344CB8AC3E}">
        <p14:creationId xmlns:p14="http://schemas.microsoft.com/office/powerpoint/2010/main" val="37097466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691680" y="0"/>
                <a:ext cx="7452320" cy="2318007"/>
              </a:xfrm>
              <a:prstGeom prst="rect">
                <a:avLst/>
              </a:prstGeom>
            </p:spPr>
            <p:txBody>
              <a:bodyPr wrap="square">
                <a:spAutoFit/>
              </a:bodyPr>
              <a:lstStyle/>
              <a:p>
                <a:pPr algn="just"/>
                <a:r>
                  <a:rPr lang="en-GB" dirty="0"/>
                  <a:t>From figure3.3 </a:t>
                </a:r>
                <a:r>
                  <a:rPr lang="en-GB" dirty="0" smtClean="0"/>
                  <a:t>six </a:t>
                </a:r>
                <a:r>
                  <a:rPr lang="en-GB" dirty="0"/>
                  <a:t>potential outliers were reveal and suggestions were made if the outliers are influential or not. </a:t>
                </a:r>
                <a:endParaRPr lang="en-US" dirty="0"/>
              </a:p>
              <a:p>
                <a:pPr algn="just"/>
                <a:r>
                  <a:rPr lang="en-GB" dirty="0"/>
                  <a:t>We further investigate using   </a:t>
                </a:r>
                <a:r>
                  <a:rPr lang="en-GB" dirty="0" smtClean="0"/>
                  <a:t>DFBETAS leverage</a:t>
                </a:r>
                <a:r>
                  <a:rPr lang="en-GB" dirty="0"/>
                  <a:t>, DFFITS and </a:t>
                </a:r>
                <a:r>
                  <a:rPr lang="en-GB" dirty="0" err="1"/>
                  <a:t>covratio</a:t>
                </a:r>
                <a:r>
                  <a:rPr lang="en-GB" dirty="0"/>
                  <a:t> to determine if the outliers are influential. </a:t>
                </a:r>
                <a:endParaRPr lang="en-US" dirty="0"/>
              </a:p>
              <a:p>
                <a:pPr algn="just"/>
                <a:r>
                  <a:rPr lang="en-GB" b="1" dirty="0"/>
                  <a:t>DFFITS</a:t>
                </a:r>
                <a:endParaRPr lang="en-US" dirty="0"/>
              </a:p>
              <a:p>
                <a:pPr algn="just"/>
                <a:r>
                  <a:rPr lang="en-GB" dirty="0"/>
                  <a:t>We have n= 45 observations, with k = 5, hence p= k +1 = 6</a:t>
                </a:r>
                <a:endParaRPr lang="en-US" dirty="0"/>
              </a:p>
              <a:p>
                <a:pPr algn="just"/>
                <a:r>
                  <a:rPr lang="en-GB" dirty="0"/>
                  <a:t>	</a:t>
                </a:r>
                <a14:m>
                  <m:oMath xmlns:m="http://schemas.openxmlformats.org/officeDocument/2006/math">
                    <m:r>
                      <a:rPr lang="en-GB" i="1">
                        <a:latin typeface="Cambria Math" panose="02040503050406030204" pitchFamily="18" charset="0"/>
                      </a:rPr>
                      <m:t>𝑣𝑟𝑒𝑓</m:t>
                    </m:r>
                    <m:r>
                      <a:rPr lang="en-GB" i="1">
                        <a:latin typeface="Cambria Math" panose="02040503050406030204" pitchFamily="18" charset="0"/>
                      </a:rPr>
                      <m:t>= 2</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GB" i="1">
                                <a:latin typeface="Cambria Math" panose="02040503050406030204" pitchFamily="18" charset="0"/>
                              </a:rPr>
                              <m:t>𝑝</m:t>
                            </m:r>
                          </m:num>
                          <m:den>
                            <m:r>
                              <a:rPr lang="en-GB" i="1">
                                <a:latin typeface="Cambria Math" panose="02040503050406030204" pitchFamily="18" charset="0"/>
                              </a:rPr>
                              <m:t>𝑛</m:t>
                            </m:r>
                          </m:den>
                        </m:f>
                      </m:e>
                    </m:rad>
                  </m:oMath>
                </a14:m>
                <a:r>
                  <a:rPr lang="en-GB" dirty="0"/>
                  <a:t>  = </a:t>
                </a:r>
                <a14:m>
                  <m:oMath xmlns:m="http://schemas.openxmlformats.org/officeDocument/2006/math">
                    <m:r>
                      <a:rPr lang="en-GB" i="1">
                        <a:latin typeface="Cambria Math" panose="02040503050406030204" pitchFamily="18" charset="0"/>
                      </a:rPr>
                      <m:t>2</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GB" i="1">
                                <a:latin typeface="Cambria Math" panose="02040503050406030204" pitchFamily="18" charset="0"/>
                              </a:rPr>
                              <m:t>6</m:t>
                            </m:r>
                          </m:num>
                          <m:den>
                            <m:r>
                              <a:rPr lang="en-GB" i="1">
                                <a:latin typeface="Cambria Math" panose="02040503050406030204" pitchFamily="18" charset="0"/>
                              </a:rPr>
                              <m:t>45</m:t>
                            </m:r>
                          </m:den>
                        </m:f>
                      </m:e>
                    </m:rad>
                  </m:oMath>
                </a14:m>
                <a:r>
                  <a:rPr lang="en-GB" dirty="0"/>
                  <a:t>   = 0.73</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691680" y="0"/>
                <a:ext cx="7452320" cy="2318007"/>
              </a:xfrm>
              <a:prstGeom prst="rect">
                <a:avLst/>
              </a:prstGeom>
              <a:blipFill rotWithShape="0">
                <a:blip r:embed="rId4"/>
                <a:stretch>
                  <a:fillRect l="-736" t="-1316" r="-655"/>
                </a:stretch>
              </a:blipFill>
            </p:spPr>
            <p:txBody>
              <a:bodyPr/>
              <a:lstStyle/>
              <a:p>
                <a:r>
                  <a:rPr lang="en-US">
                    <a:noFill/>
                  </a:rPr>
                  <a:t> </a:t>
                </a:r>
              </a:p>
            </p:txBody>
          </p:sp>
        </mc:Fallback>
      </mc:AlternateContent>
      <p:pic>
        <p:nvPicPr>
          <p:cNvPr id="5" name="Picture 4" descr="C:\Users\USER\Desktop\SHEFFIELD HALLAM UNIVERSITY MATERIALS\DATA ANALYTICS TOOLS AND TECHNIQUES\sas Assignment\ASSIGNMENT2\dffit val in d.PNG"/>
          <p:cNvPicPr/>
          <p:nvPr/>
        </p:nvPicPr>
        <p:blipFill>
          <a:blip r:embed="rId5">
            <a:extLst>
              <a:ext uri="{28A0092B-C50C-407E-A947-70E740481C1C}">
                <a14:useLocalDpi xmlns:a14="http://schemas.microsoft.com/office/drawing/2010/main" val="0"/>
              </a:ext>
            </a:extLst>
          </a:blip>
          <a:srcRect/>
          <a:stretch>
            <a:fillRect/>
          </a:stretch>
        </p:blipFill>
        <p:spPr bwMode="auto">
          <a:xfrm>
            <a:off x="0" y="2528028"/>
            <a:ext cx="4572000" cy="3349243"/>
          </a:xfrm>
          <a:prstGeom prst="rect">
            <a:avLst/>
          </a:prstGeom>
          <a:noFill/>
          <a:ln>
            <a:noFill/>
          </a:ln>
        </p:spPr>
      </p:pic>
      <p:sp>
        <p:nvSpPr>
          <p:cNvPr id="6" name="Rectangle 5"/>
          <p:cNvSpPr/>
          <p:nvPr/>
        </p:nvSpPr>
        <p:spPr>
          <a:xfrm>
            <a:off x="179512" y="5860429"/>
            <a:ext cx="4572000" cy="1015663"/>
          </a:xfrm>
          <a:prstGeom prst="rect">
            <a:avLst/>
          </a:prstGeom>
        </p:spPr>
        <p:txBody>
          <a:bodyPr>
            <a:spAutoFit/>
          </a:bodyPr>
          <a:lstStyle/>
          <a:p>
            <a:pPr algn="just"/>
            <a:r>
              <a:rPr lang="en-GB" sz="1200" dirty="0">
                <a:latin typeface="+mj-lt"/>
                <a:ea typeface="MS Mincho"/>
              </a:rPr>
              <a:t>From figure 6.1, It is obvious that two point on the graph stands out. However the leftmost 6 points all have an absolute DFFITS value above the size-related cut-off, although no absolute DFFITS value exceed the overall cut-off. The six point above the minimum cut off will further be investigated</a:t>
            </a:r>
            <a:endParaRPr lang="en-US" sz="1200" dirty="0">
              <a:latin typeface="+mj-lt"/>
            </a:endParaRPr>
          </a:p>
        </p:txBody>
      </p:sp>
      <p:sp>
        <p:nvSpPr>
          <p:cNvPr id="7" name="Rectangle 6"/>
          <p:cNvSpPr/>
          <p:nvPr/>
        </p:nvSpPr>
        <p:spPr>
          <a:xfrm>
            <a:off x="4427984" y="2318007"/>
            <a:ext cx="4572000" cy="729430"/>
          </a:xfrm>
          <a:prstGeom prst="rect">
            <a:avLst/>
          </a:prstGeom>
        </p:spPr>
        <p:txBody>
          <a:bodyPr>
            <a:spAutoFit/>
          </a:bodyPr>
          <a:lstStyle/>
          <a:p>
            <a:pPr algn="ctr">
              <a:lnSpc>
                <a:spcPct val="115000"/>
              </a:lnSpc>
            </a:pPr>
            <a:r>
              <a:rPr lang="en-GB" b="1" dirty="0">
                <a:latin typeface="Calibri" panose="020F0502020204030204" pitchFamily="34" charset="0"/>
                <a:ea typeface="MS Mincho"/>
                <a:cs typeface="Calibri" panose="020F0502020204030204" pitchFamily="34" charset="0"/>
              </a:rPr>
              <a:t>FIGURE6.2: FURTHER INVESTIGATION OF THE OUTLIERS</a:t>
            </a:r>
            <a:endParaRPr lang="en-US" dirty="0">
              <a:effectLst/>
              <a:latin typeface="Calibri" panose="020F0502020204030204" pitchFamily="34" charset="0"/>
              <a:ea typeface="MS Mincho"/>
              <a:cs typeface="Calibri" panose="020F0502020204030204" pitchFamily="34" charset="0"/>
            </a:endParaRPr>
          </a:p>
        </p:txBody>
      </p:sp>
      <p:sp>
        <p:nvSpPr>
          <p:cNvPr id="8" name="Rectangle 7"/>
          <p:cNvSpPr/>
          <p:nvPr/>
        </p:nvSpPr>
        <p:spPr>
          <a:xfrm>
            <a:off x="539552" y="2124384"/>
            <a:ext cx="4572000" cy="646331"/>
          </a:xfrm>
          <a:prstGeom prst="rect">
            <a:avLst/>
          </a:prstGeom>
        </p:spPr>
        <p:txBody>
          <a:bodyPr>
            <a:spAutoFit/>
          </a:bodyPr>
          <a:lstStyle/>
          <a:p>
            <a:r>
              <a:rPr lang="en-GB" b="1" dirty="0">
                <a:latin typeface="Calibri" panose="020F0502020204030204" pitchFamily="34" charset="0"/>
                <a:ea typeface="MS Mincho"/>
              </a:rPr>
              <a:t>FIGURE 6.1:  ABSOLUTE DFFITS VALUES IN DESCENDING ORDER</a:t>
            </a:r>
            <a:endParaRPr lang="en-US" dirty="0"/>
          </a:p>
        </p:txBody>
      </p:sp>
      <p:pic>
        <p:nvPicPr>
          <p:cNvPr id="9" name="Picture 8" descr="C:\Users\USER\Downloads\ggggggggggg.PNG"/>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068960"/>
            <a:ext cx="3708920" cy="2019762"/>
          </a:xfrm>
          <a:prstGeom prst="rect">
            <a:avLst/>
          </a:prstGeom>
          <a:noFill/>
          <a:ln>
            <a:noFill/>
          </a:ln>
        </p:spPr>
      </p:pic>
      <p:sp>
        <p:nvSpPr>
          <p:cNvPr id="10" name="Rectangle 9"/>
          <p:cNvSpPr/>
          <p:nvPr/>
        </p:nvSpPr>
        <p:spPr>
          <a:xfrm>
            <a:off x="4751512" y="5229200"/>
            <a:ext cx="4572000" cy="1354089"/>
          </a:xfrm>
          <a:prstGeom prst="rect">
            <a:avLst/>
          </a:prstGeom>
        </p:spPr>
        <p:txBody>
          <a:bodyPr>
            <a:spAutoFit/>
          </a:bodyPr>
          <a:lstStyle/>
          <a:p>
            <a:pPr algn="just">
              <a:lnSpc>
                <a:spcPct val="115000"/>
              </a:lnSpc>
            </a:pPr>
            <a:r>
              <a:rPr lang="en-GB" sz="1200" dirty="0">
                <a:latin typeface="+mj-lt"/>
                <a:ea typeface="MS Mincho"/>
                <a:cs typeface="Calibri" panose="020F0502020204030204" pitchFamily="34" charset="0"/>
              </a:rPr>
              <a:t>Figure 6.2 further reveal the potential influential observations to be those with ID 31, 3, 45, 29, 7 and 40.</a:t>
            </a:r>
            <a:endParaRPr lang="en-US" sz="1200" dirty="0">
              <a:latin typeface="+mj-lt"/>
              <a:ea typeface="MS Mincho"/>
              <a:cs typeface="Calibri" panose="020F0502020204030204" pitchFamily="34" charset="0"/>
            </a:endParaRPr>
          </a:p>
          <a:p>
            <a:pPr algn="just">
              <a:lnSpc>
                <a:spcPct val="115000"/>
              </a:lnSpc>
            </a:pPr>
            <a:r>
              <a:rPr lang="en-GB" sz="1200" dirty="0">
                <a:latin typeface="+mj-lt"/>
                <a:ea typeface="MS Mincho"/>
                <a:cs typeface="Calibri" panose="020F0502020204030204" pitchFamily="34" charset="0"/>
              </a:rPr>
              <a:t>The six potential influential are below with their fitted and observed values:</a:t>
            </a:r>
            <a:endParaRPr lang="en-US" sz="1200" dirty="0">
              <a:latin typeface="+mj-lt"/>
              <a:ea typeface="MS Mincho"/>
              <a:cs typeface="Calibri" panose="020F0502020204030204" pitchFamily="34" charset="0"/>
            </a:endParaRPr>
          </a:p>
          <a:p>
            <a:pPr algn="just">
              <a:lnSpc>
                <a:spcPct val="115000"/>
              </a:lnSpc>
            </a:pPr>
            <a:r>
              <a:rPr lang="en-GB" sz="1200" dirty="0">
                <a:latin typeface="+mj-lt"/>
                <a:ea typeface="MS Mincho"/>
                <a:cs typeface="Calibri" panose="020F0502020204030204" pitchFamily="34" charset="0"/>
              </a:rPr>
              <a:t>(2.86333, 2.49848), (3.37159, 3.84028), (2.72747, 2.09924), (3.08588, 3.55105), (3.55454, 3.39913), (2.92447, 3.07988).</a:t>
            </a:r>
            <a:endParaRPr lang="en-US" sz="1200" dirty="0">
              <a:effectLst/>
              <a:latin typeface="+mj-lt"/>
              <a:ea typeface="MS Mincho"/>
              <a:cs typeface="Calibri" panose="020F050202020403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90384" y="6279192"/>
            <a:ext cx="609600" cy="609600"/>
          </a:xfrm>
          <a:prstGeom prst="rect">
            <a:avLst/>
          </a:prstGeom>
        </p:spPr>
      </p:pic>
    </p:spTree>
    <p:extLst>
      <p:ext uri="{BB962C8B-B14F-4D97-AF65-F5344CB8AC3E}">
        <p14:creationId xmlns:p14="http://schemas.microsoft.com/office/powerpoint/2010/main" val="28311259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1720" y="332656"/>
            <a:ext cx="905248" cy="410882"/>
          </a:xfrm>
          <a:prstGeom prst="rect">
            <a:avLst/>
          </a:prstGeom>
        </p:spPr>
        <p:txBody>
          <a:bodyPr wrap="none">
            <a:spAutoFit/>
          </a:bodyPr>
          <a:lstStyle/>
          <a:p>
            <a:pPr algn="just">
              <a:lnSpc>
                <a:spcPct val="115000"/>
              </a:lnSpc>
            </a:pPr>
            <a:r>
              <a:rPr lang="en-GB" b="1" dirty="0">
                <a:latin typeface="Calibri" panose="020F0502020204030204" pitchFamily="34" charset="0"/>
                <a:ea typeface="MS Mincho"/>
                <a:cs typeface="Calibri" panose="020F0502020204030204" pitchFamily="34" charset="0"/>
              </a:rPr>
              <a:t>DFBTAS</a:t>
            </a:r>
            <a:endParaRPr lang="en-US" dirty="0">
              <a:effectLst/>
              <a:latin typeface="Calibri" panose="020F0502020204030204" pitchFamily="34" charset="0"/>
              <a:ea typeface="MS Mincho"/>
              <a:cs typeface="Calibri" panose="020F0502020204030204" pitchFamily="34" charset="0"/>
            </a:endParaRPr>
          </a:p>
        </p:txBody>
      </p:sp>
      <p:pic>
        <p:nvPicPr>
          <p:cNvPr id="2050" name="Picture 2" descr="output statis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24744"/>
            <a:ext cx="9060272"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195736" y="743538"/>
            <a:ext cx="3747051" cy="410882"/>
          </a:xfrm>
          <a:prstGeom prst="rect">
            <a:avLst/>
          </a:prstGeom>
        </p:spPr>
        <p:txBody>
          <a:bodyPr wrap="none">
            <a:spAutoFit/>
          </a:bodyPr>
          <a:lstStyle/>
          <a:p>
            <a:pPr algn="ctr">
              <a:lnSpc>
                <a:spcPct val="115000"/>
              </a:lnSpc>
            </a:pPr>
            <a:r>
              <a:rPr lang="en-GB" b="1" dirty="0">
                <a:latin typeface="Calibri" panose="020F0502020204030204" pitchFamily="34" charset="0"/>
                <a:ea typeface="MS Mincho"/>
                <a:cs typeface="Calibri" panose="020F0502020204030204" pitchFamily="34" charset="0"/>
              </a:rPr>
              <a:t>FIGURE 6.3: OUTPUT STATISTIC TABLE</a:t>
            </a:r>
            <a:endParaRPr lang="en-US" dirty="0">
              <a:effectLst/>
              <a:latin typeface="Calibri" panose="020F0502020204030204" pitchFamily="34" charset="0"/>
              <a:ea typeface="MS Mincho"/>
              <a:cs typeface="Calibri" panose="020F0502020204030204" pitchFamily="34" charset="0"/>
            </a:endParaRPr>
          </a:p>
        </p:txBody>
      </p:sp>
      <mc:AlternateContent xmlns:mc="http://schemas.openxmlformats.org/markup-compatibility/2006" xmlns:a14="http://schemas.microsoft.com/office/drawing/2010/main">
        <mc:Choice Requires="a14">
          <p:sp>
            <p:nvSpPr>
              <p:cNvPr id="6" name="Rectangle 5"/>
              <p:cNvSpPr/>
              <p:nvPr/>
            </p:nvSpPr>
            <p:spPr>
              <a:xfrm>
                <a:off x="0" y="3356992"/>
                <a:ext cx="9174652" cy="3214406"/>
              </a:xfrm>
              <a:prstGeom prst="rect">
                <a:avLst/>
              </a:prstGeom>
            </p:spPr>
            <p:txBody>
              <a:bodyPr wrap="square">
                <a:spAutoFit/>
              </a:bodyPr>
              <a:lstStyle/>
              <a:p>
                <a:pPr algn="just">
                  <a:lnSpc>
                    <a:spcPct val="115000"/>
                  </a:lnSpc>
                </a:pPr>
                <a:r>
                  <a:rPr lang="en-GB" sz="1180" dirty="0">
                    <a:latin typeface="+mj-lt"/>
                    <a:ea typeface="MS Mincho"/>
                    <a:cs typeface="Calibri" panose="020F0502020204030204" pitchFamily="34" charset="0"/>
                  </a:rPr>
                  <a:t>N= 45 p=6, the sample size cut-off for DFBETAS is </a:t>
                </a:r>
                <a14:m>
                  <m:oMath xmlns:m="http://schemas.openxmlformats.org/officeDocument/2006/math">
                    <m:r>
                      <a:rPr lang="en-GB" sz="1180" i="1">
                        <a:effectLst/>
                        <a:latin typeface="Cambria Math" panose="02040503050406030204" pitchFamily="18" charset="0"/>
                        <a:ea typeface="MS Mincho"/>
                        <a:cs typeface="Calibri" panose="020F0502020204030204" pitchFamily="34" charset="0"/>
                      </a:rPr>
                      <m:t>2</m:t>
                    </m:r>
                    <m:rad>
                      <m:radPr>
                        <m:degHide m:val="on"/>
                        <m:ctrlPr>
                          <a:rPr lang="en-US" sz="1180" i="1">
                            <a:effectLst/>
                            <a:latin typeface="Cambria Math" panose="02040503050406030204" pitchFamily="18" charset="0"/>
                            <a:ea typeface="MS Mincho"/>
                            <a:cs typeface="Calibri" panose="020F0502020204030204" pitchFamily="34" charset="0"/>
                          </a:rPr>
                        </m:ctrlPr>
                      </m:radPr>
                      <m:deg/>
                      <m:e>
                        <m:f>
                          <m:fPr>
                            <m:ctrlPr>
                              <a:rPr lang="en-US" sz="1180" i="1">
                                <a:effectLst/>
                                <a:latin typeface="Cambria Math" panose="02040503050406030204" pitchFamily="18" charset="0"/>
                                <a:ea typeface="MS Mincho"/>
                                <a:cs typeface="Calibri" panose="020F0502020204030204" pitchFamily="34" charset="0"/>
                              </a:rPr>
                            </m:ctrlPr>
                          </m:fPr>
                          <m:num>
                            <m:r>
                              <a:rPr lang="en-GB" sz="1180" i="1">
                                <a:effectLst/>
                                <a:latin typeface="Cambria Math" panose="02040503050406030204" pitchFamily="18" charset="0"/>
                                <a:ea typeface="MS Mincho"/>
                                <a:cs typeface="Calibri" panose="020F0502020204030204" pitchFamily="34" charset="0"/>
                              </a:rPr>
                              <m:t>1</m:t>
                            </m:r>
                          </m:num>
                          <m:den>
                            <m:r>
                              <a:rPr lang="en-GB" sz="1180" i="1">
                                <a:effectLst/>
                                <a:latin typeface="Cambria Math" panose="02040503050406030204" pitchFamily="18" charset="0"/>
                                <a:ea typeface="MS Mincho"/>
                                <a:cs typeface="Calibri" panose="020F0502020204030204" pitchFamily="34" charset="0"/>
                              </a:rPr>
                              <m:t>𝑛</m:t>
                            </m:r>
                          </m:den>
                        </m:f>
                      </m:e>
                    </m:rad>
                  </m:oMath>
                </a14:m>
                <a:r>
                  <a:rPr lang="en-GB" sz="1180" dirty="0">
                    <a:effectLst/>
                    <a:latin typeface="+mj-lt"/>
                    <a:ea typeface="MS Mincho"/>
                    <a:cs typeface="Calibri" panose="020F0502020204030204" pitchFamily="34" charset="0"/>
                  </a:rPr>
                  <a:t>  =</a:t>
                </a:r>
                <a14:m>
                  <m:oMath xmlns:m="http://schemas.openxmlformats.org/officeDocument/2006/math">
                    <m:r>
                      <a:rPr lang="en-GB" sz="1180" i="1">
                        <a:effectLst/>
                        <a:latin typeface="Cambria Math" panose="02040503050406030204" pitchFamily="18" charset="0"/>
                        <a:ea typeface="MS Mincho"/>
                        <a:cs typeface="Calibri" panose="020F0502020204030204" pitchFamily="34" charset="0"/>
                      </a:rPr>
                      <m:t>2</m:t>
                    </m:r>
                    <m:rad>
                      <m:radPr>
                        <m:degHide m:val="on"/>
                        <m:ctrlPr>
                          <a:rPr lang="en-US" sz="1180" i="1">
                            <a:effectLst/>
                            <a:latin typeface="Cambria Math" panose="02040503050406030204" pitchFamily="18" charset="0"/>
                            <a:ea typeface="MS Mincho"/>
                            <a:cs typeface="Calibri" panose="020F0502020204030204" pitchFamily="34" charset="0"/>
                          </a:rPr>
                        </m:ctrlPr>
                      </m:radPr>
                      <m:deg/>
                      <m:e>
                        <m:f>
                          <m:fPr>
                            <m:ctrlPr>
                              <a:rPr lang="en-US" sz="1180" i="1">
                                <a:effectLst/>
                                <a:latin typeface="Cambria Math" panose="02040503050406030204" pitchFamily="18" charset="0"/>
                                <a:ea typeface="MS Mincho"/>
                                <a:cs typeface="Calibri" panose="020F0502020204030204" pitchFamily="34" charset="0"/>
                              </a:rPr>
                            </m:ctrlPr>
                          </m:fPr>
                          <m:num>
                            <m:r>
                              <a:rPr lang="en-GB" sz="1180" i="1">
                                <a:effectLst/>
                                <a:latin typeface="Cambria Math" panose="02040503050406030204" pitchFamily="18" charset="0"/>
                                <a:ea typeface="MS Mincho"/>
                                <a:cs typeface="Calibri" panose="020F0502020204030204" pitchFamily="34" charset="0"/>
                              </a:rPr>
                              <m:t>1</m:t>
                            </m:r>
                          </m:num>
                          <m:den>
                            <m:r>
                              <a:rPr lang="en-GB" sz="1180" i="1">
                                <a:effectLst/>
                                <a:latin typeface="Cambria Math" panose="02040503050406030204" pitchFamily="18" charset="0"/>
                                <a:ea typeface="MS Mincho"/>
                                <a:cs typeface="Calibri" panose="020F0502020204030204" pitchFamily="34" charset="0"/>
                              </a:rPr>
                              <m:t>45</m:t>
                            </m:r>
                          </m:den>
                        </m:f>
                      </m:e>
                    </m:rad>
                  </m:oMath>
                </a14:m>
                <a:r>
                  <a:rPr lang="en-GB" sz="1180" dirty="0">
                    <a:effectLst/>
                    <a:latin typeface="+mj-lt"/>
                    <a:ea typeface="MS Mincho"/>
                    <a:cs typeface="Calibri" panose="020F0502020204030204" pitchFamily="34" charset="0"/>
                  </a:rPr>
                  <a:t>  = </a:t>
                </a:r>
                <a:r>
                  <a:rPr lang="en-GB" sz="1180" dirty="0" smtClean="0">
                    <a:effectLst/>
                    <a:latin typeface="+mj-lt"/>
                    <a:ea typeface="MS Mincho"/>
                    <a:cs typeface="Calibri" panose="020F0502020204030204" pitchFamily="34" charset="0"/>
                  </a:rPr>
                  <a:t>0.298</a:t>
                </a:r>
                <a:endParaRPr lang="en-US" sz="1180" dirty="0" smtClean="0">
                  <a:latin typeface="+mj-lt"/>
                  <a:ea typeface="MS Mincho"/>
                  <a:cs typeface="Calibri" panose="020F0502020204030204" pitchFamily="34" charset="0"/>
                </a:endParaRPr>
              </a:p>
              <a:p>
                <a:pPr algn="just">
                  <a:lnSpc>
                    <a:spcPct val="115000"/>
                  </a:lnSpc>
                </a:pPr>
                <a:r>
                  <a:rPr lang="en-GB" sz="1180" dirty="0" smtClean="0">
                    <a:effectLst/>
                    <a:latin typeface="+mj-lt"/>
                    <a:ea typeface="MS Mincho"/>
                    <a:cs typeface="Calibri" panose="020F0502020204030204" pitchFamily="34" charset="0"/>
                  </a:rPr>
                  <a:t>Of </a:t>
                </a:r>
                <a:r>
                  <a:rPr lang="en-GB" sz="1180" dirty="0">
                    <a:effectLst/>
                    <a:latin typeface="+mj-lt"/>
                    <a:ea typeface="MS Mincho"/>
                    <a:cs typeface="Calibri" panose="020F0502020204030204" pitchFamily="34" charset="0"/>
                  </a:rPr>
                  <a:t>particular interest are the DFBETAS values for the explanatory variables C1, C2, LA1, LPER2 and LPER3. </a:t>
                </a:r>
                <a:endParaRPr lang="en-US" sz="1180" dirty="0">
                  <a:effectLst/>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180" dirty="0">
                    <a:effectLst/>
                    <a:latin typeface="+mj-lt"/>
                    <a:ea typeface="MS Mincho"/>
                    <a:cs typeface="Calibri" panose="020F0502020204030204" pitchFamily="34" charset="0"/>
                  </a:rPr>
                  <a:t>The first observation (ID-31) seems to be influential in its effect on the estimated partial regression parameter for C1a, LA1, LPER1, LPER2 and LPER3.</a:t>
                </a:r>
                <a:endParaRPr lang="en-US" sz="1180" dirty="0">
                  <a:effectLst/>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180" dirty="0">
                    <a:effectLst/>
                    <a:latin typeface="+mj-lt"/>
                    <a:ea typeface="MS Mincho"/>
                    <a:cs typeface="Calibri" panose="020F0502020204030204" pitchFamily="34" charset="0"/>
                  </a:rPr>
                  <a:t>The second observation (ID-3</a:t>
                </a:r>
                <a:r>
                  <a:rPr lang="en-GB" sz="1180" dirty="0" smtClean="0">
                    <a:effectLst/>
                    <a:latin typeface="+mj-lt"/>
                    <a:ea typeface="MS Mincho"/>
                    <a:cs typeface="Calibri" panose="020F0502020204030204" pitchFamily="34" charset="0"/>
                  </a:rPr>
                  <a:t>) appears </a:t>
                </a:r>
                <a:r>
                  <a:rPr lang="en-GB" sz="1180" dirty="0">
                    <a:effectLst/>
                    <a:latin typeface="+mj-lt"/>
                    <a:ea typeface="MS Mincho"/>
                    <a:cs typeface="Calibri" panose="020F0502020204030204" pitchFamily="34" charset="0"/>
                  </a:rPr>
                  <a:t>influential in its effect on the estimated partial regression parameter on c1a, LA1 and LPER2</a:t>
                </a:r>
                <a:endParaRPr lang="en-US" sz="1180" dirty="0">
                  <a:effectLst/>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180" dirty="0">
                    <a:effectLst/>
                    <a:latin typeface="+mj-lt"/>
                    <a:ea typeface="MS Mincho"/>
                    <a:cs typeface="Calibri" panose="020F0502020204030204" pitchFamily="34" charset="0"/>
                  </a:rPr>
                  <a:t>The third observation (ID-45) appears influential in its effect on the estimated partial regression parameter on c1b, c1c, LA1 and LPER3</a:t>
                </a:r>
                <a:endParaRPr lang="en-US" sz="1180" dirty="0">
                  <a:effectLst/>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180" dirty="0">
                    <a:effectLst/>
                    <a:latin typeface="+mj-lt"/>
                    <a:ea typeface="MS Mincho"/>
                    <a:cs typeface="Calibri" panose="020F0502020204030204" pitchFamily="34" charset="0"/>
                  </a:rPr>
                  <a:t>The fourth observation (ID-29)appears influential in its effect on the estimated partial regression parameter on c1a, c1b, c1c, c2,LA1 and LPER2</a:t>
                </a:r>
                <a:endParaRPr lang="en-US" sz="1180" dirty="0">
                  <a:effectLst/>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180" dirty="0">
                    <a:effectLst/>
                    <a:latin typeface="+mj-lt"/>
                    <a:ea typeface="MS Mincho"/>
                    <a:cs typeface="Calibri" panose="020F0502020204030204" pitchFamily="34" charset="0"/>
                  </a:rPr>
                  <a:t>The fifth observation (ID-7) appears influential in its effect on the estimated partial regression parameter on c1a, c1b, c1c and c2.</a:t>
                </a:r>
                <a:endParaRPr lang="en-US" sz="1180" dirty="0">
                  <a:effectLst/>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180" dirty="0">
                    <a:effectLst/>
                    <a:latin typeface="+mj-lt"/>
                    <a:ea typeface="MS Mincho"/>
                    <a:cs typeface="Calibri" panose="020F0502020204030204" pitchFamily="34" charset="0"/>
                  </a:rPr>
                  <a:t>The fifth observation (ID-40) appears influential in its effect on the estimated partial regression parameter on c1a, c1b, c1c and c2.</a:t>
                </a:r>
                <a:endParaRPr lang="en-US" sz="1180" dirty="0">
                  <a:effectLst/>
                  <a:latin typeface="+mj-lt"/>
                  <a:ea typeface="MS Mincho"/>
                  <a:cs typeface="Calibri" panose="020F0502020204030204" pitchFamily="34" charset="0"/>
                </a:endParaRPr>
              </a:p>
              <a:p>
                <a:pPr marL="228600" marR="0" algn="just">
                  <a:lnSpc>
                    <a:spcPct val="115000"/>
                  </a:lnSpc>
                  <a:spcBef>
                    <a:spcPts val="0"/>
                  </a:spcBef>
                  <a:spcAft>
                    <a:spcPts val="0"/>
                  </a:spcAft>
                </a:pPr>
                <a:r>
                  <a:rPr lang="en-GB" sz="1180" dirty="0">
                    <a:effectLst/>
                    <a:latin typeface="+mj-lt"/>
                    <a:ea typeface="MS Mincho"/>
                    <a:cs typeface="Calibri" panose="020F0502020204030204" pitchFamily="34" charset="0"/>
                  </a:rPr>
                  <a:t>Although, None of these DFBETAS values for the five explanatory variables is close to absolute cut-off of 2 so we only still have marginal evidence that the points above may be influential.</a:t>
                </a:r>
                <a:endParaRPr lang="en-US" sz="1180" dirty="0">
                  <a:effectLst/>
                  <a:latin typeface="+mj-lt"/>
                  <a:ea typeface="MS Mincho"/>
                  <a:cs typeface="Calibri" panose="020F0502020204030204" pitchFamily="34"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0" y="3356992"/>
                <a:ext cx="9174652" cy="3214406"/>
              </a:xfrm>
              <a:prstGeom prst="rect">
                <a:avLst/>
              </a:prstGeom>
              <a:blipFill rotWithShape="0">
                <a:blip r:embed="rId5"/>
                <a:stretch>
                  <a:fillRect b="-569"/>
                </a:stretch>
              </a:blipFill>
            </p:spPr>
            <p:txBody>
              <a:bodyPr/>
              <a:lstStyle/>
              <a:p>
                <a:r>
                  <a:rPr lang="en-US">
                    <a:noFill/>
                  </a:rPr>
                  <a:t> </a:t>
                </a:r>
              </a:p>
            </p:txBody>
          </p:sp>
        </mc:Fallback>
      </mc:AlternateContent>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44408" y="6105814"/>
            <a:ext cx="609600" cy="609600"/>
          </a:xfrm>
          <a:prstGeom prst="rect">
            <a:avLst/>
          </a:prstGeom>
        </p:spPr>
      </p:pic>
    </p:spTree>
    <p:extLst>
      <p:ext uri="{BB962C8B-B14F-4D97-AF65-F5344CB8AC3E}">
        <p14:creationId xmlns:p14="http://schemas.microsoft.com/office/powerpoint/2010/main" val="19738314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SER\Downloads\hhhhhhhhhhh.PNG"/>
          <p:cNvPicPr/>
          <p:nvPr/>
        </p:nvPicPr>
        <p:blipFill>
          <a:blip r:embed="rId4">
            <a:extLst>
              <a:ext uri="{28A0092B-C50C-407E-A947-70E740481C1C}">
                <a14:useLocalDpi xmlns:a14="http://schemas.microsoft.com/office/drawing/2010/main" val="0"/>
              </a:ext>
            </a:extLst>
          </a:blip>
          <a:srcRect/>
          <a:stretch>
            <a:fillRect/>
          </a:stretch>
        </p:blipFill>
        <p:spPr bwMode="auto">
          <a:xfrm>
            <a:off x="2051720" y="548680"/>
            <a:ext cx="4608512" cy="1728192"/>
          </a:xfrm>
          <a:prstGeom prst="rect">
            <a:avLst/>
          </a:prstGeom>
          <a:noFill/>
          <a:ln>
            <a:noFill/>
          </a:ln>
        </p:spPr>
      </p:pic>
      <p:sp>
        <p:nvSpPr>
          <p:cNvPr id="5" name="Rectangle 4"/>
          <p:cNvSpPr/>
          <p:nvPr/>
        </p:nvSpPr>
        <p:spPr>
          <a:xfrm>
            <a:off x="251520" y="-14188"/>
            <a:ext cx="7776864" cy="410882"/>
          </a:xfrm>
          <a:prstGeom prst="rect">
            <a:avLst/>
          </a:prstGeom>
        </p:spPr>
        <p:txBody>
          <a:bodyPr wrap="square">
            <a:spAutoFit/>
          </a:bodyPr>
          <a:lstStyle/>
          <a:p>
            <a:pPr marL="914400" marR="0" indent="457200" algn="just">
              <a:lnSpc>
                <a:spcPct val="115000"/>
              </a:lnSpc>
              <a:spcBef>
                <a:spcPts val="0"/>
              </a:spcBef>
              <a:spcAft>
                <a:spcPts val="0"/>
              </a:spcAft>
            </a:pPr>
            <a:r>
              <a:rPr lang="en-GB" b="1" dirty="0">
                <a:latin typeface="Calibri" panose="020F0502020204030204" pitchFamily="34" charset="0"/>
                <a:ea typeface="MS Mincho"/>
                <a:cs typeface="Calibri" panose="020F0502020204030204" pitchFamily="34" charset="0"/>
              </a:rPr>
              <a:t>FIGURE 6.3: COVRATIO, LEVERAGE AND DELETED RESIDUAL TABLE</a:t>
            </a:r>
            <a:endParaRPr lang="en-US" dirty="0">
              <a:effectLst/>
              <a:latin typeface="Calibri" panose="020F0502020204030204" pitchFamily="34" charset="0"/>
              <a:ea typeface="MS Mincho"/>
              <a:cs typeface="Calibri" panose="020F0502020204030204" pitchFamily="34" charset="0"/>
            </a:endParaRPr>
          </a:p>
        </p:txBody>
      </p:sp>
      <p:sp>
        <p:nvSpPr>
          <p:cNvPr id="6" name="Rectangle 5"/>
          <p:cNvSpPr/>
          <p:nvPr/>
        </p:nvSpPr>
        <p:spPr>
          <a:xfrm>
            <a:off x="179512" y="2276872"/>
            <a:ext cx="8892480" cy="4127284"/>
          </a:xfrm>
          <a:prstGeom prst="rect">
            <a:avLst/>
          </a:prstGeom>
        </p:spPr>
        <p:txBody>
          <a:bodyPr wrap="square">
            <a:spAutoFit/>
          </a:bodyPr>
          <a:lstStyle/>
          <a:p>
            <a:pPr algn="just">
              <a:lnSpc>
                <a:spcPct val="115000"/>
              </a:lnSpc>
            </a:pPr>
            <a:r>
              <a:rPr lang="en-GB" sz="1200" b="1" dirty="0">
                <a:latin typeface="+mj-lt"/>
                <a:ea typeface="MS Mincho"/>
                <a:cs typeface="Calibri" panose="020F0502020204030204" pitchFamily="34" charset="0"/>
              </a:rPr>
              <a:t>Recall that n= 45 and p =6, the leverage (H) therefore have average </a:t>
            </a:r>
            <a:r>
              <a:rPr lang="en-GB" sz="1200" b="1" dirty="0" err="1">
                <a:latin typeface="+mj-lt"/>
                <a:ea typeface="MS Mincho"/>
                <a:cs typeface="Calibri" panose="020F0502020204030204" pitchFamily="34" charset="0"/>
              </a:rPr>
              <a:t>p/n</a:t>
            </a:r>
            <a:r>
              <a:rPr lang="en-GB" sz="1200" b="1" dirty="0">
                <a:latin typeface="+mj-lt"/>
                <a:ea typeface="MS Mincho"/>
                <a:cs typeface="Calibri" panose="020F0502020204030204" pitchFamily="34" charset="0"/>
              </a:rPr>
              <a:t> = 6/45 = 0.133 cut-off value 3p/n = 15/45 = 0.40</a:t>
            </a:r>
            <a:endParaRPr lang="en-US" sz="1200" b="1" dirty="0">
              <a:latin typeface="+mj-lt"/>
              <a:ea typeface="MS Mincho"/>
              <a:cs typeface="Calibri" panose="020F0502020204030204" pitchFamily="34" charset="0"/>
            </a:endParaRPr>
          </a:p>
          <a:p>
            <a:pPr algn="just">
              <a:lnSpc>
                <a:spcPct val="115000"/>
              </a:lnSpc>
            </a:pPr>
            <a:r>
              <a:rPr lang="en-GB" sz="1200" b="1" dirty="0">
                <a:latin typeface="+mj-lt"/>
                <a:ea typeface="MS Mincho"/>
                <a:cs typeface="Calibri" panose="020F0502020204030204" pitchFamily="34" charset="0"/>
              </a:rPr>
              <a:t>The corresponding limits for C (COVRATIO) are therefore 1±3p/n = 0.6 and 1.4 respectively.</a:t>
            </a:r>
            <a:endParaRPr lang="en-US" sz="1200" b="1" dirty="0">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200" dirty="0">
                <a:latin typeface="+mj-lt"/>
                <a:ea typeface="MS Mincho"/>
                <a:cs typeface="Calibri" panose="020F0502020204030204" pitchFamily="34" charset="0"/>
              </a:rPr>
              <a:t>The observation for ID-31 has a high leverage (above the cut-off) and moderately large deleted residual (but still with an absolute value below 2), the covariance ratio (C) is within the accepted limit but above 1, this indicate the inclusion of this observation has effect on the precision of the fitted multiple regression equation. Therefore the point causes concern.</a:t>
            </a:r>
            <a:endParaRPr lang="en-US" sz="1200" dirty="0">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200" dirty="0">
                <a:latin typeface="+mj-lt"/>
                <a:ea typeface="MS Mincho"/>
                <a:cs typeface="Calibri" panose="020F0502020204030204" pitchFamily="34" charset="0"/>
              </a:rPr>
              <a:t>The observation ID-3 has a moderately above average and a very high large deleted residual which is above the cut-off (above the cut-off of 2), the </a:t>
            </a:r>
            <a:r>
              <a:rPr lang="en-GB" sz="1200" dirty="0" err="1">
                <a:latin typeface="+mj-lt"/>
                <a:ea typeface="MS Mincho"/>
                <a:cs typeface="Calibri" panose="020F0502020204030204" pitchFamily="34" charset="0"/>
              </a:rPr>
              <a:t>covratio</a:t>
            </a:r>
            <a:r>
              <a:rPr lang="en-GB" sz="1200" dirty="0">
                <a:latin typeface="+mj-lt"/>
                <a:ea typeface="MS Mincho"/>
                <a:cs typeface="Calibri" panose="020F0502020204030204" pitchFamily="34" charset="0"/>
              </a:rPr>
              <a:t> is within the accepted limit and its value is close to1. This point cause a concern and must be investigated.</a:t>
            </a:r>
            <a:endParaRPr lang="en-US" sz="1200" dirty="0">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200" dirty="0">
                <a:latin typeface="+mj-lt"/>
                <a:ea typeface="MS Mincho"/>
                <a:cs typeface="Calibri" panose="020F0502020204030204" pitchFamily="34" charset="0"/>
              </a:rPr>
              <a:t>The observation 3 (ID-45) has a moderate leverage, but extremely high deleted residual with a </a:t>
            </a:r>
            <a:r>
              <a:rPr lang="en-GB" sz="1200" dirty="0" err="1">
                <a:latin typeface="+mj-lt"/>
                <a:ea typeface="MS Mincho"/>
                <a:cs typeface="Calibri" panose="020F0502020204030204" pitchFamily="34" charset="0"/>
              </a:rPr>
              <a:t>covratio</a:t>
            </a:r>
            <a:r>
              <a:rPr lang="en-GB" sz="1200" dirty="0">
                <a:latin typeface="+mj-lt"/>
                <a:ea typeface="MS Mincho"/>
                <a:cs typeface="Calibri" panose="020F0502020204030204" pitchFamily="34" charset="0"/>
              </a:rPr>
              <a:t> below the </a:t>
            </a:r>
            <a:r>
              <a:rPr lang="en-GB" sz="1200" dirty="0" err="1">
                <a:latin typeface="+mj-lt"/>
                <a:ea typeface="MS Mincho"/>
                <a:cs typeface="Calibri" panose="020F0502020204030204" pitchFamily="34" charset="0"/>
              </a:rPr>
              <a:t>the</a:t>
            </a:r>
            <a:r>
              <a:rPr lang="en-GB" sz="1200" dirty="0">
                <a:latin typeface="+mj-lt"/>
                <a:ea typeface="MS Mincho"/>
                <a:cs typeface="Calibri" panose="020F0502020204030204" pitchFamily="34" charset="0"/>
              </a:rPr>
              <a:t> cut-off limit. This indicate the inclusion of this observation has effect on the precision of the fitted multiple regression equation,. On further investigation, this point also cause concern</a:t>
            </a:r>
            <a:endParaRPr lang="en-US" sz="1200" dirty="0">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200" dirty="0">
                <a:latin typeface="+mj-lt"/>
                <a:ea typeface="MS Mincho"/>
                <a:cs typeface="Calibri" panose="020F0502020204030204" pitchFamily="34" charset="0"/>
              </a:rPr>
              <a:t>The observation 4 (ID-29) has moderate leverage, moderately large deleted residual (but still with an absolute value below 2), and </a:t>
            </a:r>
            <a:r>
              <a:rPr lang="en-GB" sz="1200" dirty="0" err="1">
                <a:latin typeface="+mj-lt"/>
                <a:ea typeface="MS Mincho"/>
                <a:cs typeface="Calibri" panose="020F0502020204030204" pitchFamily="34" charset="0"/>
              </a:rPr>
              <a:t>covratio</a:t>
            </a:r>
            <a:r>
              <a:rPr lang="en-GB" sz="1200" dirty="0">
                <a:latin typeface="+mj-lt"/>
                <a:ea typeface="MS Mincho"/>
                <a:cs typeface="Calibri" panose="020F0502020204030204" pitchFamily="34" charset="0"/>
              </a:rPr>
              <a:t> is within the cut-off limit. The inclusion of this may slight improve the precision of the fitted multiple regression equation.</a:t>
            </a:r>
            <a:endParaRPr lang="en-US" sz="1200" dirty="0">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200" dirty="0">
                <a:latin typeface="+mj-lt"/>
                <a:ea typeface="MS Mincho"/>
                <a:cs typeface="Calibri" panose="020F0502020204030204" pitchFamily="34" charset="0"/>
              </a:rPr>
              <a:t>The observation 5 (ID-7) has very high leverage, moderate deleted residual (but still with an absolute value below 2), and </a:t>
            </a:r>
            <a:r>
              <a:rPr lang="en-GB" sz="1200" dirty="0" err="1">
                <a:latin typeface="+mj-lt"/>
                <a:ea typeface="MS Mincho"/>
                <a:cs typeface="Calibri" panose="020F0502020204030204" pitchFamily="34" charset="0"/>
              </a:rPr>
              <a:t>covratio</a:t>
            </a:r>
            <a:r>
              <a:rPr lang="en-GB" sz="1200" dirty="0">
                <a:latin typeface="+mj-lt"/>
                <a:ea typeface="MS Mincho"/>
                <a:cs typeface="Calibri" panose="020F0502020204030204" pitchFamily="34" charset="0"/>
              </a:rPr>
              <a:t> is above the cut-off limit. The inclusion of this have effects on the precision of the fitted multiple regression equation.</a:t>
            </a:r>
            <a:endParaRPr lang="en-US" sz="1200" dirty="0">
              <a:latin typeface="+mj-lt"/>
              <a:ea typeface="MS Mincho"/>
              <a:cs typeface="Calibri" panose="020F0502020204030204" pitchFamily="34" charset="0"/>
            </a:endParaRPr>
          </a:p>
          <a:p>
            <a:pPr marL="342900" marR="0" lvl="0" indent="-342900" algn="just">
              <a:lnSpc>
                <a:spcPct val="115000"/>
              </a:lnSpc>
              <a:spcBef>
                <a:spcPts val="0"/>
              </a:spcBef>
              <a:spcAft>
                <a:spcPts val="0"/>
              </a:spcAft>
              <a:buFont typeface="Symbol" panose="05050102010706020507" pitchFamily="18" charset="2"/>
              <a:buChar char=""/>
            </a:pPr>
            <a:r>
              <a:rPr lang="en-GB" sz="1200" dirty="0">
                <a:latin typeface="+mj-lt"/>
                <a:ea typeface="MS Mincho"/>
                <a:cs typeface="Calibri" panose="020F0502020204030204" pitchFamily="34" charset="0"/>
              </a:rPr>
              <a:t>The observation 6 (ID-29) has very high leverage, moderate deleted residual (but still with an absolute value below 2), and </a:t>
            </a:r>
            <a:r>
              <a:rPr lang="en-GB" sz="1200" dirty="0" err="1">
                <a:latin typeface="+mj-lt"/>
                <a:ea typeface="MS Mincho"/>
                <a:cs typeface="Calibri" panose="020F0502020204030204" pitchFamily="34" charset="0"/>
              </a:rPr>
              <a:t>covratio</a:t>
            </a:r>
            <a:r>
              <a:rPr lang="en-GB" sz="1200" dirty="0">
                <a:latin typeface="+mj-lt"/>
                <a:ea typeface="MS Mincho"/>
                <a:cs typeface="Calibri" panose="020F0502020204030204" pitchFamily="34" charset="0"/>
              </a:rPr>
              <a:t> is above the cut-off limit. The inclusion of this have effects on the precision of the fitted multiple regression equation. On further investigation, this point may cause little </a:t>
            </a:r>
            <a:r>
              <a:rPr lang="en-GB" sz="1200" dirty="0" smtClean="0">
                <a:latin typeface="+mj-lt"/>
                <a:ea typeface="MS Mincho"/>
                <a:cs typeface="Calibri" panose="020F0502020204030204" pitchFamily="34" charset="0"/>
              </a:rPr>
              <a:t>concern.</a:t>
            </a:r>
            <a:endParaRPr lang="en-US" sz="1200" dirty="0">
              <a:effectLst/>
              <a:latin typeface="+mj-lt"/>
              <a:ea typeface="MS Mincho"/>
              <a:cs typeface="Calibri" panose="020F050202020403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2400" y="6231384"/>
            <a:ext cx="609600" cy="609600"/>
          </a:xfrm>
          <a:prstGeom prst="rect">
            <a:avLst/>
          </a:prstGeom>
        </p:spPr>
      </p:pic>
    </p:spTree>
    <p:extLst>
      <p:ext uri="{BB962C8B-B14F-4D97-AF65-F5344CB8AC3E}">
        <p14:creationId xmlns:p14="http://schemas.microsoft.com/office/powerpoint/2010/main" val="25278736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SER\Downloads\M1.PNG"/>
          <p:cNvPicPr/>
          <p:nvPr/>
        </p:nvPicPr>
        <p:blipFill>
          <a:blip r:embed="rId4">
            <a:extLst>
              <a:ext uri="{28A0092B-C50C-407E-A947-70E740481C1C}">
                <a14:useLocalDpi xmlns:a14="http://schemas.microsoft.com/office/drawing/2010/main" val="0"/>
              </a:ext>
            </a:extLst>
          </a:blip>
          <a:srcRect/>
          <a:stretch>
            <a:fillRect/>
          </a:stretch>
        </p:blipFill>
        <p:spPr bwMode="auto">
          <a:xfrm>
            <a:off x="1780376" y="620688"/>
            <a:ext cx="4937324" cy="2016224"/>
          </a:xfrm>
          <a:prstGeom prst="rect">
            <a:avLst/>
          </a:prstGeom>
          <a:noFill/>
          <a:ln>
            <a:noFill/>
          </a:ln>
        </p:spPr>
      </p:pic>
      <p:sp>
        <p:nvSpPr>
          <p:cNvPr id="5" name="Rectangle 4"/>
          <p:cNvSpPr/>
          <p:nvPr/>
        </p:nvSpPr>
        <p:spPr>
          <a:xfrm>
            <a:off x="2195736" y="260648"/>
            <a:ext cx="3741281" cy="410882"/>
          </a:xfrm>
          <a:prstGeom prst="rect">
            <a:avLst/>
          </a:prstGeom>
        </p:spPr>
        <p:txBody>
          <a:bodyPr wrap="none">
            <a:spAutoFit/>
          </a:bodyPr>
          <a:lstStyle/>
          <a:p>
            <a:pPr algn="ctr">
              <a:lnSpc>
                <a:spcPct val="115000"/>
              </a:lnSpc>
            </a:pPr>
            <a:r>
              <a:rPr lang="en-GB" b="1" dirty="0">
                <a:latin typeface="Calibri" panose="020F0502020204030204" pitchFamily="34" charset="0"/>
                <a:ea typeface="MS Mincho"/>
                <a:cs typeface="Calibri" panose="020F0502020204030204" pitchFamily="34" charset="0"/>
              </a:rPr>
              <a:t>FIGURE 6.4: CORRELATIONAL METRIX</a:t>
            </a:r>
            <a:endParaRPr lang="en-US" dirty="0">
              <a:effectLst/>
              <a:latin typeface="Calibri" panose="020F0502020204030204" pitchFamily="34" charset="0"/>
              <a:ea typeface="MS Mincho"/>
              <a:cs typeface="Calibri" panose="020F0502020204030204" pitchFamily="34" charset="0"/>
            </a:endParaRPr>
          </a:p>
        </p:txBody>
      </p:sp>
      <p:sp>
        <p:nvSpPr>
          <p:cNvPr id="6" name="Rectangle 5"/>
          <p:cNvSpPr/>
          <p:nvPr/>
        </p:nvSpPr>
        <p:spPr>
          <a:xfrm>
            <a:off x="28228" y="2708920"/>
            <a:ext cx="4572000" cy="2003625"/>
          </a:xfrm>
          <a:prstGeom prst="rect">
            <a:avLst/>
          </a:prstGeom>
        </p:spPr>
        <p:txBody>
          <a:bodyPr>
            <a:spAutoFit/>
          </a:bodyPr>
          <a:lstStyle/>
          <a:p>
            <a:pPr algn="just">
              <a:lnSpc>
                <a:spcPct val="115000"/>
              </a:lnSpc>
            </a:pPr>
            <a:r>
              <a:rPr lang="en-GB" dirty="0">
                <a:latin typeface="Calibri" panose="020F0502020204030204" pitchFamily="34" charset="0"/>
                <a:ea typeface="MS Mincho"/>
                <a:cs typeface="Calibri" panose="020F0502020204030204" pitchFamily="34" charset="0"/>
              </a:rPr>
              <a:t>Most of the correlations in the above </a:t>
            </a:r>
            <a:r>
              <a:rPr lang="en-GB" dirty="0" smtClean="0">
                <a:latin typeface="Calibri" panose="020F0502020204030204" pitchFamily="34" charset="0"/>
                <a:ea typeface="MS Mincho"/>
                <a:cs typeface="Calibri" panose="020F0502020204030204" pitchFamily="34" charset="0"/>
              </a:rPr>
              <a:t>FIGURE 6.4 are </a:t>
            </a:r>
            <a:r>
              <a:rPr lang="en-GB" dirty="0">
                <a:latin typeface="Calibri" panose="020F0502020204030204" pitchFamily="34" charset="0"/>
                <a:ea typeface="MS Mincho"/>
                <a:cs typeface="Calibri" panose="020F0502020204030204" pitchFamily="34" charset="0"/>
              </a:rPr>
              <a:t>too low to be of much interest (0.5) cut-off. Among the higher absolute correlations (that may indicate high relationship) are those between c1c and c1b (0.7861).</a:t>
            </a:r>
            <a:endParaRPr lang="en-US" dirty="0">
              <a:effectLst/>
              <a:latin typeface="Calibri" panose="020F0502020204030204" pitchFamily="34" charset="0"/>
              <a:ea typeface="MS Mincho"/>
              <a:cs typeface="Calibri" panose="020F0502020204030204" pitchFamily="34" charset="0"/>
            </a:endParaRPr>
          </a:p>
        </p:txBody>
      </p:sp>
      <p:pic>
        <p:nvPicPr>
          <p:cNvPr id="7" name="Picture 6" descr="C:\Users\USER\Downloads\M2.PNG"/>
          <p:cNvPicPr/>
          <p:nvPr/>
        </p:nvPicPr>
        <p:blipFill>
          <a:blip r:embed="rId5">
            <a:extLst>
              <a:ext uri="{28A0092B-C50C-407E-A947-70E740481C1C}">
                <a14:useLocalDpi xmlns:a14="http://schemas.microsoft.com/office/drawing/2010/main" val="0"/>
              </a:ext>
            </a:extLst>
          </a:blip>
          <a:srcRect/>
          <a:stretch>
            <a:fillRect/>
          </a:stretch>
        </p:blipFill>
        <p:spPr bwMode="auto">
          <a:xfrm>
            <a:off x="4860032" y="3212976"/>
            <a:ext cx="4063107" cy="1812925"/>
          </a:xfrm>
          <a:prstGeom prst="rect">
            <a:avLst/>
          </a:prstGeom>
          <a:noFill/>
          <a:ln>
            <a:noFill/>
          </a:ln>
        </p:spPr>
      </p:pic>
      <p:sp>
        <p:nvSpPr>
          <p:cNvPr id="8" name="Rectangle 7"/>
          <p:cNvSpPr/>
          <p:nvPr/>
        </p:nvSpPr>
        <p:spPr>
          <a:xfrm>
            <a:off x="4427984" y="2636911"/>
            <a:ext cx="4392488" cy="729430"/>
          </a:xfrm>
          <a:prstGeom prst="rect">
            <a:avLst/>
          </a:prstGeom>
        </p:spPr>
        <p:txBody>
          <a:bodyPr wrap="square">
            <a:spAutoFit/>
          </a:bodyPr>
          <a:lstStyle/>
          <a:p>
            <a:pPr algn="ctr">
              <a:lnSpc>
                <a:spcPct val="115000"/>
              </a:lnSpc>
            </a:pPr>
            <a:r>
              <a:rPr lang="en-GB" b="1" dirty="0">
                <a:latin typeface="Calibri" panose="020F0502020204030204" pitchFamily="34" charset="0"/>
                <a:ea typeface="MS Mincho"/>
                <a:cs typeface="Calibri" panose="020F0502020204030204" pitchFamily="34" charset="0"/>
              </a:rPr>
              <a:t>FIGURE 6.5: VARIANCE INFLATION FACTOR TABLE (VIF)</a:t>
            </a:r>
            <a:endParaRPr lang="en-US" dirty="0">
              <a:effectLst/>
              <a:latin typeface="Calibri" panose="020F0502020204030204" pitchFamily="34" charset="0"/>
              <a:ea typeface="MS Mincho"/>
              <a:cs typeface="Calibri" panose="020F0502020204030204" pitchFamily="34" charset="0"/>
            </a:endParaRPr>
          </a:p>
        </p:txBody>
      </p:sp>
      <p:sp>
        <p:nvSpPr>
          <p:cNvPr id="9" name="Rectangle 8"/>
          <p:cNvSpPr/>
          <p:nvPr/>
        </p:nvSpPr>
        <p:spPr>
          <a:xfrm>
            <a:off x="107504" y="5180999"/>
            <a:ext cx="8712968" cy="1200329"/>
          </a:xfrm>
          <a:prstGeom prst="rect">
            <a:avLst/>
          </a:prstGeom>
        </p:spPr>
        <p:txBody>
          <a:bodyPr wrap="square">
            <a:spAutoFit/>
          </a:bodyPr>
          <a:lstStyle/>
          <a:p>
            <a:pPr algn="just"/>
            <a:r>
              <a:rPr lang="en-GB" dirty="0">
                <a:latin typeface="Calibri" panose="020F0502020204030204" pitchFamily="34" charset="0"/>
                <a:ea typeface="MS Mincho"/>
              </a:rPr>
              <a:t>No VIF approaches the cut-off point of 10, so none of the potential explanatory variables can particularly well predicted by its fellow explanatory variables. There is little or no evidence to suggest that </a:t>
            </a:r>
            <a:r>
              <a:rPr lang="en-GB" dirty="0" err="1">
                <a:latin typeface="Calibri" panose="020F0502020204030204" pitchFamily="34" charset="0"/>
                <a:ea typeface="MS Mincho"/>
              </a:rPr>
              <a:t>collinearity</a:t>
            </a:r>
            <a:r>
              <a:rPr lang="en-GB" dirty="0">
                <a:latin typeface="Calibri" panose="020F0502020204030204" pitchFamily="34" charset="0"/>
                <a:ea typeface="MS Mincho"/>
              </a:rPr>
              <a:t> exist among the potential explanatory variables for this regression.</a:t>
            </a:r>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24328" y="5958296"/>
            <a:ext cx="609600" cy="609600"/>
          </a:xfrm>
          <a:prstGeom prst="rect">
            <a:avLst/>
          </a:prstGeom>
        </p:spPr>
      </p:pic>
    </p:spTree>
    <p:extLst>
      <p:ext uri="{BB962C8B-B14F-4D97-AF65-F5344CB8AC3E}">
        <p14:creationId xmlns:p14="http://schemas.microsoft.com/office/powerpoint/2010/main" val="32377182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4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SER\Downloads\M3.PNG"/>
          <p:cNvPicPr/>
          <p:nvPr/>
        </p:nvPicPr>
        <p:blipFill>
          <a:blip r:embed="rId4">
            <a:extLst>
              <a:ext uri="{28A0092B-C50C-407E-A947-70E740481C1C}">
                <a14:useLocalDpi xmlns:a14="http://schemas.microsoft.com/office/drawing/2010/main" val="0"/>
              </a:ext>
            </a:extLst>
          </a:blip>
          <a:srcRect/>
          <a:stretch>
            <a:fillRect/>
          </a:stretch>
        </p:blipFill>
        <p:spPr bwMode="auto">
          <a:xfrm>
            <a:off x="0" y="1210198"/>
            <a:ext cx="9036496" cy="2146793"/>
          </a:xfrm>
          <a:prstGeom prst="rect">
            <a:avLst/>
          </a:prstGeom>
          <a:noFill/>
          <a:ln>
            <a:noFill/>
          </a:ln>
        </p:spPr>
      </p:pic>
      <p:sp>
        <p:nvSpPr>
          <p:cNvPr id="5" name="Rectangle 4"/>
          <p:cNvSpPr/>
          <p:nvPr/>
        </p:nvSpPr>
        <p:spPr>
          <a:xfrm>
            <a:off x="26894" y="3356992"/>
            <a:ext cx="8401508" cy="517065"/>
          </a:xfrm>
          <a:prstGeom prst="rect">
            <a:avLst/>
          </a:prstGeom>
        </p:spPr>
        <p:txBody>
          <a:bodyPr wrap="square">
            <a:spAutoFit/>
          </a:bodyPr>
          <a:lstStyle/>
          <a:p>
            <a:pPr algn="just">
              <a:lnSpc>
                <a:spcPct val="115000"/>
              </a:lnSpc>
            </a:pPr>
            <a:r>
              <a:rPr lang="en-GB" sz="1200" b="1" dirty="0">
                <a:latin typeface="+mj-lt"/>
                <a:ea typeface="MS Mincho"/>
                <a:cs typeface="Calibri" panose="020F0502020204030204" pitchFamily="34" charset="0"/>
              </a:rPr>
              <a:t> I</a:t>
            </a:r>
            <a:r>
              <a:rPr lang="en-GB" sz="1200" dirty="0">
                <a:latin typeface="+mj-lt"/>
                <a:ea typeface="MS Mincho"/>
                <a:cs typeface="Calibri" panose="020F0502020204030204" pitchFamily="34" charset="0"/>
              </a:rPr>
              <a:t>n row number 8, the variables LA1 (0.91081) clearly have highest loading. LPER2 (0.13448) and LPER3 (0.25088) have slightly high loadings. Variables LA1, LPER2 and LPER3 are highly linearly related to each other.</a:t>
            </a:r>
            <a:endParaRPr lang="en-US" sz="1200" dirty="0">
              <a:effectLst/>
              <a:latin typeface="+mj-lt"/>
              <a:ea typeface="MS Mincho"/>
              <a:cs typeface="Calibri" panose="020F0502020204030204" pitchFamily="34" charset="0"/>
            </a:endParaRPr>
          </a:p>
        </p:txBody>
      </p:sp>
      <p:sp>
        <p:nvSpPr>
          <p:cNvPr id="6" name="Rectangle 5"/>
          <p:cNvSpPr/>
          <p:nvPr/>
        </p:nvSpPr>
        <p:spPr>
          <a:xfrm>
            <a:off x="2051720" y="137920"/>
            <a:ext cx="4248472" cy="634533"/>
          </a:xfrm>
          <a:prstGeom prst="rect">
            <a:avLst/>
          </a:prstGeom>
        </p:spPr>
        <p:txBody>
          <a:bodyPr wrap="square">
            <a:spAutoFit/>
          </a:bodyPr>
          <a:lstStyle/>
          <a:p>
            <a:pPr algn="ctr">
              <a:lnSpc>
                <a:spcPct val="115000"/>
              </a:lnSpc>
            </a:pPr>
            <a:r>
              <a:rPr lang="en-GB" sz="1600" b="1" dirty="0">
                <a:latin typeface="+mj-lt"/>
                <a:ea typeface="MS Mincho"/>
                <a:cs typeface="Calibri" panose="020F0502020204030204" pitchFamily="34" charset="0"/>
              </a:rPr>
              <a:t>FIGURE6.5: COLLINEARITY DIAGNOSTIC TABLE</a:t>
            </a:r>
            <a:endParaRPr lang="en-US" sz="1600" dirty="0">
              <a:effectLst/>
              <a:latin typeface="+mj-lt"/>
              <a:ea typeface="MS Mincho"/>
              <a:cs typeface="Calibri" panose="020F050202020403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8384" y="5661248"/>
            <a:ext cx="609600" cy="609600"/>
          </a:xfrm>
          <a:prstGeom prst="rect">
            <a:avLst/>
          </a:prstGeom>
        </p:spPr>
      </p:pic>
    </p:spTree>
    <p:extLst>
      <p:ext uri="{BB962C8B-B14F-4D97-AF65-F5344CB8AC3E}">
        <p14:creationId xmlns:p14="http://schemas.microsoft.com/office/powerpoint/2010/main" val="3194441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5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SER\Desktop\SHEFFIELD HALLAM UNIVERSITY MATERIALS\DATA ANALYTICS TOOLS AND TECHNIQUES\sas Assignment\ASSIGNMENT2\ggggggggggggg.PNG"/>
          <p:cNvPicPr/>
          <p:nvPr/>
        </p:nvPicPr>
        <p:blipFill>
          <a:blip r:embed="rId4">
            <a:extLst>
              <a:ext uri="{28A0092B-C50C-407E-A947-70E740481C1C}">
                <a14:useLocalDpi xmlns:a14="http://schemas.microsoft.com/office/drawing/2010/main" val="0"/>
              </a:ext>
            </a:extLst>
          </a:blip>
          <a:srcRect/>
          <a:stretch>
            <a:fillRect/>
          </a:stretch>
        </p:blipFill>
        <p:spPr bwMode="auto">
          <a:xfrm>
            <a:off x="179512" y="836712"/>
            <a:ext cx="5227948" cy="6009583"/>
          </a:xfrm>
          <a:prstGeom prst="rect">
            <a:avLst/>
          </a:prstGeom>
          <a:noFill/>
          <a:ln>
            <a:noFill/>
          </a:ln>
        </p:spPr>
      </p:pic>
      <p:sp>
        <p:nvSpPr>
          <p:cNvPr id="5" name="Rectangle 4"/>
          <p:cNvSpPr/>
          <p:nvPr/>
        </p:nvSpPr>
        <p:spPr>
          <a:xfrm>
            <a:off x="1907704" y="497838"/>
            <a:ext cx="3758785" cy="410882"/>
          </a:xfrm>
          <a:prstGeom prst="rect">
            <a:avLst/>
          </a:prstGeom>
        </p:spPr>
        <p:txBody>
          <a:bodyPr wrap="none">
            <a:spAutoFit/>
          </a:bodyPr>
          <a:lstStyle/>
          <a:p>
            <a:pPr algn="ctr">
              <a:lnSpc>
                <a:spcPct val="115000"/>
              </a:lnSpc>
            </a:pPr>
            <a:r>
              <a:rPr lang="en-US" b="1" dirty="0">
                <a:solidFill>
                  <a:srgbClr val="000000"/>
                </a:solidFill>
                <a:latin typeface="Calibri" panose="020F0502020204030204" pitchFamily="34" charset="0"/>
                <a:ea typeface="MS Mincho"/>
                <a:cs typeface="Calibri" panose="020F0502020204030204" pitchFamily="34" charset="0"/>
              </a:rPr>
              <a:t>FIGURE7.1: CONFIDENCE LIMIT TABLE</a:t>
            </a:r>
            <a:endParaRPr lang="en-US" dirty="0">
              <a:effectLst/>
              <a:latin typeface="Calibri" panose="020F0502020204030204" pitchFamily="34" charset="0"/>
              <a:ea typeface="MS Mincho"/>
              <a:cs typeface="Calibri" panose="020F0502020204030204" pitchFamily="34" charset="0"/>
            </a:endParaRPr>
          </a:p>
        </p:txBody>
      </p:sp>
      <p:sp>
        <p:nvSpPr>
          <p:cNvPr id="6" name="Rectangle 5"/>
          <p:cNvSpPr/>
          <p:nvPr/>
        </p:nvSpPr>
        <p:spPr>
          <a:xfrm>
            <a:off x="5508104" y="836712"/>
            <a:ext cx="3297999" cy="2322174"/>
          </a:xfrm>
          <a:prstGeom prst="rect">
            <a:avLst/>
          </a:prstGeom>
        </p:spPr>
        <p:txBody>
          <a:bodyPr wrap="square">
            <a:spAutoFit/>
          </a:bodyPr>
          <a:lstStyle/>
          <a:p>
            <a:pPr algn="just">
              <a:lnSpc>
                <a:spcPct val="115000"/>
              </a:lnSpc>
            </a:pPr>
            <a:r>
              <a:rPr lang="en-GB" dirty="0">
                <a:latin typeface="Calibri" panose="020F0502020204030204" pitchFamily="34" charset="0"/>
                <a:ea typeface="MS Mincho"/>
                <a:cs typeface="Calibri" panose="020F0502020204030204" pitchFamily="34" charset="0"/>
              </a:rPr>
              <a:t>Clearly, none of the Observation is above the or below the total cost per active members. The predicted and the fitted values are very close and both are within the intervals in all the observations. </a:t>
            </a:r>
            <a:endParaRPr lang="en-US" dirty="0">
              <a:effectLst/>
              <a:latin typeface="Calibri" panose="020F0502020204030204" pitchFamily="34" charset="0"/>
              <a:ea typeface="MS Mincho"/>
              <a:cs typeface="Calibri" panose="020F0502020204030204" pitchFamily="34" charset="0"/>
            </a:endParaRPr>
          </a:p>
        </p:txBody>
      </p:sp>
      <p:sp>
        <p:nvSpPr>
          <p:cNvPr id="7" name="Rectangle 6"/>
          <p:cNvSpPr/>
          <p:nvPr/>
        </p:nvSpPr>
        <p:spPr>
          <a:xfrm>
            <a:off x="5407460" y="3140968"/>
            <a:ext cx="3635896" cy="3679469"/>
          </a:xfrm>
          <a:prstGeom prst="rect">
            <a:avLst/>
          </a:prstGeom>
        </p:spPr>
        <p:txBody>
          <a:bodyPr wrap="square">
            <a:spAutoFit/>
          </a:bodyPr>
          <a:lstStyle/>
          <a:p>
            <a:pPr algn="just">
              <a:lnSpc>
                <a:spcPct val="115000"/>
              </a:lnSpc>
            </a:pPr>
            <a:r>
              <a:rPr lang="en-US" sz="1400" b="1" dirty="0" smtClean="0">
                <a:solidFill>
                  <a:srgbClr val="000000"/>
                </a:solidFill>
                <a:latin typeface="+mj-lt"/>
                <a:ea typeface="MS Mincho"/>
                <a:cs typeface="Calibri" panose="020F0502020204030204" pitchFamily="34" charset="0"/>
              </a:rPr>
              <a:t>This information would be of interest for the pension managers who participated in this investigation. For each manager, the variable </a:t>
            </a:r>
            <a:r>
              <a:rPr lang="en-US" sz="1400" b="1" dirty="0" err="1" smtClean="0">
                <a:solidFill>
                  <a:srgbClr val="000000"/>
                </a:solidFill>
                <a:latin typeface="+mj-lt"/>
                <a:ea typeface="MS Mincho"/>
                <a:cs typeface="Calibri" panose="020F0502020204030204" pitchFamily="34" charset="0"/>
              </a:rPr>
              <a:t>pred</a:t>
            </a:r>
            <a:r>
              <a:rPr lang="en-US" sz="1400" b="1" dirty="0" smtClean="0">
                <a:solidFill>
                  <a:srgbClr val="000000"/>
                </a:solidFill>
                <a:latin typeface="+mj-lt"/>
                <a:ea typeface="MS Mincho"/>
                <a:cs typeface="Calibri" panose="020F0502020204030204" pitchFamily="34" charset="0"/>
              </a:rPr>
              <a:t> gives the best prediction of the total </a:t>
            </a:r>
            <a:r>
              <a:rPr lang="en-GB" sz="1400" b="1" dirty="0" smtClean="0">
                <a:latin typeface="+mj-lt"/>
                <a:ea typeface="MS Mincho"/>
                <a:cs typeface="Calibri" panose="020F0502020204030204" pitchFamily="34" charset="0"/>
              </a:rPr>
              <a:t>administrative costs of pension funds per active member. </a:t>
            </a:r>
            <a:endParaRPr lang="en-US" sz="1400" b="1" dirty="0" smtClean="0">
              <a:latin typeface="+mj-lt"/>
              <a:ea typeface="MS Mincho"/>
              <a:cs typeface="Calibri" panose="020F0502020204030204" pitchFamily="34" charset="0"/>
            </a:endParaRPr>
          </a:p>
          <a:p>
            <a:pPr algn="just">
              <a:lnSpc>
                <a:spcPct val="115000"/>
              </a:lnSpc>
            </a:pPr>
            <a:r>
              <a:rPr lang="en-GB" sz="1400" b="1" dirty="0" smtClean="0">
                <a:latin typeface="+mj-lt"/>
                <a:ea typeface="MS Mincho"/>
                <a:cs typeface="Calibri" panose="020F0502020204030204" pitchFamily="34" charset="0"/>
              </a:rPr>
              <a:t>The 95% confidence limit for the underlying mean allow each manager to determine whether the administrative cost is in line with every other.</a:t>
            </a:r>
            <a:endParaRPr lang="en-US" sz="1400" b="1" dirty="0" smtClean="0">
              <a:latin typeface="+mj-lt"/>
              <a:ea typeface="MS Mincho"/>
              <a:cs typeface="Calibri" panose="020F0502020204030204" pitchFamily="34" charset="0"/>
            </a:endParaRPr>
          </a:p>
          <a:p>
            <a:pPr algn="just"/>
            <a:r>
              <a:rPr lang="en-GB" sz="1400" b="1" dirty="0" smtClean="0">
                <a:latin typeface="+mj-lt"/>
                <a:ea typeface="MS Mincho"/>
              </a:rPr>
              <a:t>A </a:t>
            </a:r>
            <a:r>
              <a:rPr lang="en-GB" sz="1400" b="1" dirty="0" err="1" smtClean="0">
                <a:latin typeface="+mj-lt"/>
                <a:ea typeface="MS Mincho"/>
              </a:rPr>
              <a:t>pred</a:t>
            </a:r>
            <a:r>
              <a:rPr lang="en-GB" sz="1400" b="1" dirty="0" smtClean="0">
                <a:latin typeface="+mj-lt"/>
                <a:ea typeface="MS Mincho"/>
              </a:rPr>
              <a:t> value below the lower limit would be cause for some satisfaction, while a </a:t>
            </a:r>
            <a:r>
              <a:rPr lang="en-GB" sz="1400" b="1" dirty="0" err="1" smtClean="0">
                <a:latin typeface="+mj-lt"/>
                <a:ea typeface="MS Mincho"/>
              </a:rPr>
              <a:t>pred</a:t>
            </a:r>
            <a:r>
              <a:rPr lang="en-GB" sz="1400" b="1" dirty="0" smtClean="0">
                <a:latin typeface="+mj-lt"/>
                <a:ea typeface="MS Mincho"/>
              </a:rPr>
              <a:t> value above the upper limit would be cause for concern</a:t>
            </a:r>
            <a:r>
              <a:rPr lang="en-GB" sz="1400" dirty="0" smtClean="0">
                <a:latin typeface="+mj-lt"/>
                <a:ea typeface="MS Mincho"/>
              </a:rPr>
              <a:t>.</a:t>
            </a:r>
            <a:endParaRPr lang="en-US" sz="1400" dirty="0">
              <a:latin typeface="+mj-lt"/>
            </a:endParaRPr>
          </a:p>
        </p:txBody>
      </p:sp>
      <p:pic>
        <p:nvPicPr>
          <p:cNvPr id="2" name="Pictur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96503" y="6248400"/>
            <a:ext cx="609600" cy="609600"/>
          </a:xfrm>
          <a:prstGeom prst="rect">
            <a:avLst/>
          </a:prstGeom>
        </p:spPr>
      </p:pic>
    </p:spTree>
    <p:extLst>
      <p:ext uri="{BB962C8B-B14F-4D97-AF65-F5344CB8AC3E}">
        <p14:creationId xmlns:p14="http://schemas.microsoft.com/office/powerpoint/2010/main" val="34671698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0" y="2924945"/>
                <a:ext cx="4296478" cy="3933056"/>
              </a:xfrm>
            </p:spPr>
            <p:txBody>
              <a:bodyPr>
                <a:normAutofit lnSpcReduction="10000"/>
              </a:bodyPr>
              <a:lstStyle/>
              <a:p>
                <a:pPr marL="0" indent="0">
                  <a:buNone/>
                </a:pPr>
                <a:r>
                  <a:rPr lang="en-US" sz="1200" dirty="0" smtClean="0">
                    <a:latin typeface="+mj-lt"/>
                    <a:cs typeface="Calibri" panose="020F0502020204030204" pitchFamily="34" charset="0"/>
                  </a:rPr>
                  <a:t>The </a:t>
                </a:r>
                <a:r>
                  <a:rPr lang="en-US" sz="1200" dirty="0">
                    <a:latin typeface="+mj-lt"/>
                    <a:cs typeface="Calibri" panose="020F0502020204030204" pitchFamily="34" charset="0"/>
                  </a:rPr>
                  <a:t>sample size is clearly 45 </a:t>
                </a:r>
                <a:r>
                  <a:rPr lang="en-US" sz="1200" dirty="0" smtClean="0">
                    <a:latin typeface="+mj-lt"/>
                    <a:cs typeface="Calibri" panose="020F0502020204030204" pitchFamily="34" charset="0"/>
                  </a:rPr>
                  <a:t>in </a:t>
                </a:r>
                <a:r>
                  <a:rPr lang="en-US" sz="1200" b="1" dirty="0" smtClean="0">
                    <a:latin typeface="+mj-lt"/>
                    <a:cs typeface="Calibri" panose="020F0502020204030204" pitchFamily="34" charset="0"/>
                  </a:rPr>
                  <a:t>figure1.1</a:t>
                </a:r>
                <a:r>
                  <a:rPr lang="en-US" sz="1200" dirty="0" smtClean="0">
                    <a:latin typeface="+mj-lt"/>
                    <a:cs typeface="Calibri" panose="020F0502020204030204" pitchFamily="34" charset="0"/>
                  </a:rPr>
                  <a:t> for </a:t>
                </a:r>
                <a:r>
                  <a:rPr lang="en-US" sz="1200" dirty="0">
                    <a:latin typeface="+mj-lt"/>
                    <a:cs typeface="Calibri" panose="020F0502020204030204" pitchFamily="34" charset="0"/>
                  </a:rPr>
                  <a:t>each of the variables and there is no missing value </a:t>
                </a:r>
                <a:endParaRPr lang="en-US" sz="1200" dirty="0" smtClean="0">
                  <a:latin typeface="+mj-lt"/>
                  <a:cs typeface="Calibri" panose="020F0502020204030204" pitchFamily="34" charset="0"/>
                </a:endParaRPr>
              </a:p>
              <a:p>
                <a:pPr marL="0" indent="0" algn="just">
                  <a:buNone/>
                </a:pPr>
                <a:r>
                  <a:rPr lang="en-US" sz="1200" b="1" dirty="0" smtClean="0"/>
                  <a:t>For </a:t>
                </a:r>
                <a:r>
                  <a:rPr lang="en-US" sz="1200" b="1" dirty="0"/>
                  <a:t>variable Y:</a:t>
                </a:r>
                <a:endParaRPr lang="en-US" sz="1200" dirty="0"/>
              </a:p>
              <a:p>
                <a:pPr marL="0" lvl="0" indent="0" algn="just">
                  <a:buNone/>
                </a:pPr>
                <a14:m>
                  <m:oMath xmlns:m="http://schemas.openxmlformats.org/officeDocument/2006/math">
                    <m:acc>
                      <m:accPr>
                        <m:chr m:val="̅"/>
                        <m:ctrlPr>
                          <a:rPr lang="en-US" sz="1200" b="1" i="1">
                            <a:latin typeface="Cambria Math" panose="02040503050406030204" pitchFamily="18" charset="0"/>
                          </a:rPr>
                        </m:ctrlPr>
                      </m:accPr>
                      <m:e>
                        <m:r>
                          <a:rPr lang="en-US" sz="1200" b="1" i="1">
                            <a:latin typeface="Cambria Math" panose="02040503050406030204" pitchFamily="18" charset="0"/>
                          </a:rPr>
                          <m:t>𝑿</m:t>
                        </m:r>
                      </m:e>
                    </m:acc>
                  </m:oMath>
                </a14:m>
                <a:r>
                  <a:rPr lang="en-US" sz="1200" b="1" dirty="0"/>
                  <a:t>  </a:t>
                </a:r>
                <a:r>
                  <a:rPr lang="en-GB" sz="1200" dirty="0"/>
                  <a:t>≈</a:t>
                </a:r>
                <a:r>
                  <a:rPr lang="en-US" sz="1200" b="1" dirty="0"/>
                  <a:t> 28.3   s </a:t>
                </a:r>
                <a:r>
                  <a:rPr lang="en-GB" sz="1200" dirty="0"/>
                  <a:t>≈</a:t>
                </a:r>
                <a:r>
                  <a:rPr lang="en-US" sz="1200" b="1" dirty="0"/>
                  <a:t> 13.2  so that 3s = 39.6</a:t>
                </a:r>
                <a:endParaRPr lang="en-US" sz="1200" dirty="0"/>
              </a:p>
              <a:p>
                <a:pPr marL="0" indent="0" algn="just">
                  <a:buNone/>
                </a:pPr>
                <a:r>
                  <a:rPr lang="en-US" sz="1200" dirty="0"/>
                  <a:t>We therefore anticipate that all the observations would lie between </a:t>
                </a:r>
                <a:r>
                  <a:rPr lang="en-US" sz="1200" b="1" dirty="0"/>
                  <a:t>±39.6 of 28.3 </a:t>
                </a:r>
                <a:r>
                  <a:rPr lang="en-US" sz="1200" b="1" dirty="0" err="1"/>
                  <a:t>i.e</a:t>
                </a:r>
                <a:r>
                  <a:rPr lang="en-US" sz="1200" b="1" dirty="0"/>
                  <a:t> 11.3 and 67.9</a:t>
                </a:r>
                <a:endParaRPr lang="en-US" sz="1200" dirty="0"/>
              </a:p>
              <a:p>
                <a:pPr marL="0" indent="0" algn="just">
                  <a:buNone/>
                </a:pPr>
                <a:r>
                  <a:rPr lang="en-US" sz="1200" dirty="0" smtClean="0"/>
                  <a:t>7.3 </a:t>
                </a:r>
                <a:r>
                  <a:rPr lang="en-US" sz="1200" dirty="0"/>
                  <a:t>and 64.5 the minimum and maximum observations respectively</a:t>
                </a:r>
                <a:r>
                  <a:rPr lang="en-US" sz="1200" dirty="0" smtClean="0"/>
                  <a:t>.. </a:t>
                </a:r>
              </a:p>
              <a:p>
                <a:pPr marL="0" indent="0">
                  <a:buNone/>
                </a:pPr>
                <a:r>
                  <a:rPr lang="en-US" sz="1200" b="1" dirty="0"/>
                  <a:t>For variable A2:</a:t>
                </a:r>
                <a:endParaRPr lang="en-US" sz="1200" dirty="0"/>
              </a:p>
              <a:p>
                <a:pPr marL="0" lvl="0" indent="0">
                  <a:buNone/>
                </a:pPr>
                <a14:m>
                  <m:oMath xmlns:m="http://schemas.openxmlformats.org/officeDocument/2006/math">
                    <m:acc>
                      <m:accPr>
                        <m:chr m:val="̅"/>
                        <m:ctrlPr>
                          <a:rPr lang="en-US" sz="1200" b="1" i="1">
                            <a:latin typeface="Cambria Math" panose="02040503050406030204" pitchFamily="18" charset="0"/>
                          </a:rPr>
                        </m:ctrlPr>
                      </m:accPr>
                      <m:e>
                        <m:r>
                          <a:rPr lang="en-US" sz="1200" b="1" i="1">
                            <a:latin typeface="Cambria Math" panose="02040503050406030204" pitchFamily="18" charset="0"/>
                          </a:rPr>
                          <m:t>𝑿</m:t>
                        </m:r>
                      </m:e>
                    </m:acc>
                  </m:oMath>
                </a14:m>
                <a:r>
                  <a:rPr lang="en-US" sz="1200" b="1" dirty="0"/>
                  <a:t>  </a:t>
                </a:r>
                <a:r>
                  <a:rPr lang="en-GB" sz="1200" dirty="0"/>
                  <a:t>≈ 19338.82</a:t>
                </a:r>
                <a:r>
                  <a:rPr lang="en-US" sz="1200" b="1" dirty="0"/>
                  <a:t>  s </a:t>
                </a:r>
                <a:r>
                  <a:rPr lang="en-GB" sz="1200" dirty="0"/>
                  <a:t>≈ </a:t>
                </a:r>
                <a:r>
                  <a:rPr lang="en-GB" sz="1200" b="1" dirty="0"/>
                  <a:t> </a:t>
                </a:r>
                <a:r>
                  <a:rPr lang="en-US" sz="1200" b="1" dirty="0"/>
                  <a:t>22125.17     3s </a:t>
                </a:r>
                <a:r>
                  <a:rPr lang="en-GB" sz="1200" dirty="0"/>
                  <a:t>≈ </a:t>
                </a:r>
                <a:r>
                  <a:rPr lang="en-GB" sz="1200" dirty="0" smtClean="0"/>
                  <a:t>66,375</a:t>
                </a:r>
              </a:p>
              <a:p>
                <a:pPr marL="0" lvl="0" indent="0">
                  <a:buNone/>
                </a:pPr>
                <a:r>
                  <a:rPr lang="en-US" sz="1200" dirty="0" smtClean="0"/>
                  <a:t>A2 observation should also lie between </a:t>
                </a:r>
                <a:r>
                  <a:rPr lang="en-US" sz="1200" b="1" dirty="0" smtClean="0"/>
                  <a:t>±66,375 of 19338.82. </a:t>
                </a:r>
                <a:r>
                  <a:rPr lang="en-US" sz="1200" dirty="0" smtClean="0"/>
                  <a:t>  </a:t>
                </a:r>
                <a:r>
                  <a:rPr lang="en-US" sz="1200" dirty="0" err="1" smtClean="0"/>
                  <a:t>i.e</a:t>
                </a:r>
                <a:r>
                  <a:rPr lang="en-US" sz="1200" dirty="0" smtClean="0"/>
                  <a:t>  47,037 and 85,713.51 respectively</a:t>
                </a:r>
              </a:p>
              <a:p>
                <a:pPr marL="0" indent="0" algn="just">
                  <a:buNone/>
                </a:pPr>
                <a:r>
                  <a:rPr lang="en-US" sz="1200" b="1" dirty="0"/>
                  <a:t>For variable per 2: </a:t>
                </a:r>
                <a:endParaRPr lang="en-US" sz="1200" dirty="0"/>
              </a:p>
              <a:p>
                <a:pPr marL="0" lvl="0" indent="0" algn="just">
                  <a:buNone/>
                </a:pPr>
                <a14:m>
                  <m:oMath xmlns:m="http://schemas.openxmlformats.org/officeDocument/2006/math">
                    <m:acc>
                      <m:accPr>
                        <m:chr m:val="̅"/>
                        <m:ctrlPr>
                          <a:rPr lang="en-US" sz="1200" b="1" i="1">
                            <a:latin typeface="Cambria Math" panose="02040503050406030204" pitchFamily="18" charset="0"/>
                          </a:rPr>
                        </m:ctrlPr>
                      </m:accPr>
                      <m:e>
                        <m:r>
                          <a:rPr lang="en-US" sz="1200" b="1" i="1">
                            <a:latin typeface="Cambria Math" panose="02040503050406030204" pitchFamily="18" charset="0"/>
                          </a:rPr>
                          <m:t>𝑿</m:t>
                        </m:r>
                      </m:e>
                    </m:acc>
                  </m:oMath>
                </a14:m>
                <a:r>
                  <a:rPr lang="en-US" sz="1200" b="1" dirty="0"/>
                  <a:t>  </a:t>
                </a:r>
                <a:r>
                  <a:rPr lang="en-GB" sz="1200" dirty="0"/>
                  <a:t>≈</a:t>
                </a:r>
                <a:r>
                  <a:rPr lang="en-US" sz="1200" b="1" dirty="0"/>
                  <a:t> 0.3892  s </a:t>
                </a:r>
                <a:r>
                  <a:rPr lang="en-GB" sz="1200" dirty="0"/>
                  <a:t>≈</a:t>
                </a:r>
                <a:r>
                  <a:rPr lang="en-GB" sz="1200" b="1" dirty="0"/>
                  <a:t> </a:t>
                </a:r>
                <a:r>
                  <a:rPr lang="en-US" sz="1200" b="1" dirty="0"/>
                  <a:t>0.3509  3s </a:t>
                </a:r>
                <a:r>
                  <a:rPr lang="en-GB" sz="1200" dirty="0"/>
                  <a:t>≈ 1.0527</a:t>
                </a:r>
                <a:endParaRPr lang="en-US" sz="1200" dirty="0"/>
              </a:p>
              <a:p>
                <a:pPr marL="0" indent="0" algn="just">
                  <a:buNone/>
                </a:pPr>
                <a:r>
                  <a:rPr lang="en-US" sz="1200" dirty="0"/>
                  <a:t>Observation for per2 would lie between </a:t>
                </a:r>
                <a:r>
                  <a:rPr lang="en-US" sz="1200" b="1" dirty="0"/>
                  <a:t>±1.0527 of 0.3892 </a:t>
                </a:r>
                <a:r>
                  <a:rPr lang="en-US" sz="1200" b="1" dirty="0" err="1"/>
                  <a:t>i.e</a:t>
                </a:r>
                <a:r>
                  <a:rPr lang="en-US" sz="1200" b="1" dirty="0"/>
                  <a:t> 0.6635 and </a:t>
                </a:r>
                <a:r>
                  <a:rPr lang="en-US" sz="1200" b="1" dirty="0" smtClean="0"/>
                  <a:t>1.4419 </a:t>
                </a:r>
                <a:r>
                  <a:rPr lang="en-US" sz="1200" dirty="0" smtClean="0"/>
                  <a:t>respectively</a:t>
                </a:r>
              </a:p>
              <a:p>
                <a:pPr marL="0" indent="0" algn="just">
                  <a:buNone/>
                </a:pPr>
                <a:r>
                  <a:rPr lang="en-GB" sz="1200" b="1" dirty="0"/>
                  <a:t>For variable </a:t>
                </a:r>
                <a:r>
                  <a:rPr lang="en-GB" sz="1200" b="1" dirty="0" smtClean="0"/>
                  <a:t>per3</a:t>
                </a:r>
              </a:p>
              <a:p>
                <a:pPr marL="0" lvl="0" indent="0" algn="just">
                  <a:buNone/>
                </a:pPr>
                <a14:m>
                  <m:oMath xmlns:m="http://schemas.openxmlformats.org/officeDocument/2006/math">
                    <m:acc>
                      <m:accPr>
                        <m:chr m:val="̅"/>
                        <m:ctrlPr>
                          <a:rPr lang="en-US" sz="1200" b="1" i="1">
                            <a:latin typeface="Cambria Math" panose="02040503050406030204" pitchFamily="18" charset="0"/>
                          </a:rPr>
                        </m:ctrlPr>
                      </m:accPr>
                      <m:e>
                        <m:r>
                          <a:rPr lang="en-US" sz="1200" b="1" i="1">
                            <a:latin typeface="Cambria Math" panose="02040503050406030204" pitchFamily="18" charset="0"/>
                          </a:rPr>
                          <m:t>𝑿</m:t>
                        </m:r>
                      </m:e>
                    </m:acc>
                  </m:oMath>
                </a14:m>
                <a:r>
                  <a:rPr lang="en-US" sz="1200" b="1" dirty="0"/>
                  <a:t>  </a:t>
                </a:r>
                <a:r>
                  <a:rPr lang="en-GB" sz="1200" dirty="0"/>
                  <a:t>≈</a:t>
                </a:r>
                <a:r>
                  <a:rPr lang="en-US" sz="1200" b="1" dirty="0"/>
                  <a:t> </a:t>
                </a:r>
                <a:r>
                  <a:rPr lang="en-US" sz="1200" b="1" dirty="0" smtClean="0"/>
                  <a:t>0.4795  </a:t>
                </a:r>
                <a:r>
                  <a:rPr lang="en-US" sz="1200" b="1" dirty="0"/>
                  <a:t>s </a:t>
                </a:r>
                <a:r>
                  <a:rPr lang="en-GB" sz="1200" dirty="0"/>
                  <a:t>≈</a:t>
                </a:r>
                <a:r>
                  <a:rPr lang="en-GB" sz="1200" b="1" dirty="0"/>
                  <a:t> </a:t>
                </a:r>
                <a:r>
                  <a:rPr lang="en-US" sz="1200" b="1" dirty="0" smtClean="0"/>
                  <a:t>0.2470  </a:t>
                </a:r>
                <a:r>
                  <a:rPr lang="en-US" sz="1200" b="1" dirty="0"/>
                  <a:t>3s </a:t>
                </a:r>
                <a:r>
                  <a:rPr lang="en-GB" sz="1200" dirty="0" smtClean="0"/>
                  <a:t>≈ 0.741</a:t>
                </a:r>
                <a:endParaRPr lang="en-US" sz="1200" dirty="0"/>
              </a:p>
              <a:p>
                <a:pPr marL="0" indent="0" algn="just">
                  <a:buNone/>
                </a:pPr>
                <a:r>
                  <a:rPr lang="en-US" sz="1200" dirty="0" smtClean="0"/>
                  <a:t>Observation for per3 would lie between </a:t>
                </a:r>
                <a:r>
                  <a:rPr lang="en-US" sz="1200" b="1" dirty="0" smtClean="0"/>
                  <a:t>± 0.741 of 0.3892 </a:t>
                </a:r>
                <a:r>
                  <a:rPr lang="en-US" sz="1200" b="1" dirty="0" err="1" smtClean="0"/>
                  <a:t>i.e</a:t>
                </a:r>
                <a:r>
                  <a:rPr lang="en-US" sz="1200" b="1" dirty="0" smtClean="0"/>
                  <a:t> 0.2615 and 1.2205 </a:t>
                </a:r>
                <a:r>
                  <a:rPr lang="en-US" sz="1200" dirty="0" smtClean="0"/>
                  <a:t>respectively.</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0" y="2924945"/>
                <a:ext cx="4296478" cy="3933056"/>
              </a:xfrm>
              <a:blipFill rotWithShape="0">
                <a:blip r:embed="rId4"/>
                <a:stretch>
                  <a:fillRect t="-775"/>
                </a:stretch>
              </a:blipFill>
            </p:spPr>
            <p:txBody>
              <a:bodyPr/>
              <a:lstStyle/>
              <a:p>
                <a:r>
                  <a:rPr lang="en-US">
                    <a:noFill/>
                  </a:rPr>
                  <a:t> </a:t>
                </a:r>
              </a:p>
            </p:txBody>
          </p:sp>
        </mc:Fallback>
      </mc:AlternateContent>
      <p:pic>
        <p:nvPicPr>
          <p:cNvPr id="1026" name="Picture 2" descr="ME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042" y="260648"/>
            <a:ext cx="5016556" cy="2615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4"/>
          <p:cNvSpPr txBox="1">
            <a:spLocks/>
          </p:cNvSpPr>
          <p:nvPr/>
        </p:nvSpPr>
        <p:spPr>
          <a:xfrm>
            <a:off x="0" y="0"/>
            <a:ext cx="9144000" cy="7010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a:p>
        </p:txBody>
      </p:sp>
      <p:sp>
        <p:nvSpPr>
          <p:cNvPr id="10" name="Subtitle 2">
            <a:extLst>
              <a:ext uri="{FF2B5EF4-FFF2-40B4-BE49-F238E27FC236}">
                <a16:creationId xmlns="" xmlns:a16="http://schemas.microsoft.com/office/drawing/2014/main" id="{BEA00DC8-16A7-45DF-8479-F2C432E8C416}"/>
              </a:ext>
            </a:extLst>
          </p:cNvPr>
          <p:cNvSpPr txBox="1">
            <a:spLocks/>
          </p:cNvSpPr>
          <p:nvPr/>
        </p:nvSpPr>
        <p:spPr>
          <a:xfrm>
            <a:off x="2843808" y="116632"/>
            <a:ext cx="4645024" cy="7647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t>FIGURE 1.1: MEAN AND STANDARD DEVIATION </a:t>
            </a:r>
            <a:r>
              <a:rPr lang="en-US" sz="1400" b="1" dirty="0" smtClean="0"/>
              <a:t>OF Y, A1, PER2 TO PER7</a:t>
            </a:r>
            <a:endParaRPr lang="en-GB" sz="1400" b="1" dirty="0">
              <a:solidFill>
                <a:srgbClr val="0070C0"/>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1" name="Content Placeholder 4"/>
              <p:cNvSpPr txBox="1">
                <a:spLocks/>
              </p:cNvSpPr>
              <p:nvPr/>
            </p:nvSpPr>
            <p:spPr>
              <a:xfrm>
                <a:off x="4296478" y="2924944"/>
                <a:ext cx="4668010" cy="393305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GB" sz="1200" b="1" dirty="0"/>
                  <a:t>For variable </a:t>
                </a:r>
                <a:r>
                  <a:rPr lang="en-GB" sz="1200" b="1" dirty="0" smtClean="0"/>
                  <a:t>per4</a:t>
                </a:r>
                <a:endParaRPr lang="en-GB" sz="1200" b="1" dirty="0"/>
              </a:p>
              <a:p>
                <a:pPr marL="0" lvl="0" indent="0" algn="just">
                  <a:buNone/>
                </a:pPr>
                <a14:m>
                  <m:oMath xmlns:m="http://schemas.openxmlformats.org/officeDocument/2006/math">
                    <m:acc>
                      <m:accPr>
                        <m:chr m:val="̅"/>
                        <m:ctrlPr>
                          <a:rPr lang="en-US" sz="1200" b="1" i="1">
                            <a:latin typeface="Cambria Math" panose="02040503050406030204" pitchFamily="18" charset="0"/>
                          </a:rPr>
                        </m:ctrlPr>
                      </m:accPr>
                      <m:e>
                        <m:r>
                          <a:rPr lang="en-US" sz="1200" b="1" i="1">
                            <a:latin typeface="Cambria Math" panose="02040503050406030204" pitchFamily="18" charset="0"/>
                          </a:rPr>
                          <m:t>𝑿</m:t>
                        </m:r>
                      </m:e>
                    </m:acc>
                  </m:oMath>
                </a14:m>
                <a:r>
                  <a:rPr lang="en-US" sz="1200" b="1" dirty="0"/>
                  <a:t>  </a:t>
                </a:r>
                <a:r>
                  <a:rPr lang="en-GB" sz="1200" dirty="0"/>
                  <a:t>≈</a:t>
                </a:r>
                <a:r>
                  <a:rPr lang="en-US" sz="1200" b="1" dirty="0"/>
                  <a:t> </a:t>
                </a:r>
                <a:r>
                  <a:rPr lang="en-US" sz="1200" b="1" dirty="0" smtClean="0"/>
                  <a:t>0.09617  </a:t>
                </a:r>
                <a:r>
                  <a:rPr lang="en-US" sz="1200" b="1" dirty="0"/>
                  <a:t>s </a:t>
                </a:r>
                <a:r>
                  <a:rPr lang="en-GB" sz="1200" dirty="0"/>
                  <a:t>≈</a:t>
                </a:r>
                <a:r>
                  <a:rPr lang="en-GB" sz="1200" b="1" dirty="0"/>
                  <a:t> </a:t>
                </a:r>
                <a:r>
                  <a:rPr lang="en-US" sz="1200" b="1" dirty="0" smtClean="0"/>
                  <a:t>0.0506  </a:t>
                </a:r>
                <a:r>
                  <a:rPr lang="en-US" sz="1200" b="1" dirty="0"/>
                  <a:t>3s </a:t>
                </a:r>
                <a:r>
                  <a:rPr lang="en-GB" sz="1200" dirty="0"/>
                  <a:t>≈ </a:t>
                </a:r>
                <a:r>
                  <a:rPr lang="en-GB" sz="1200" dirty="0" smtClean="0"/>
                  <a:t>0.1518</a:t>
                </a:r>
                <a:endParaRPr lang="en-US" sz="1200" dirty="0"/>
              </a:p>
              <a:p>
                <a:pPr marL="0" indent="0" algn="just">
                  <a:buNone/>
                </a:pPr>
                <a:r>
                  <a:rPr lang="en-US" sz="1200" dirty="0"/>
                  <a:t>Observation for </a:t>
                </a:r>
                <a:r>
                  <a:rPr lang="en-US" sz="1200" dirty="0" smtClean="0"/>
                  <a:t>per4 </a:t>
                </a:r>
                <a:r>
                  <a:rPr lang="en-US" sz="1200" dirty="0"/>
                  <a:t>would lie between </a:t>
                </a:r>
                <a:r>
                  <a:rPr lang="en-US" sz="1200" b="1" dirty="0"/>
                  <a:t>± </a:t>
                </a:r>
                <a:r>
                  <a:rPr lang="en-US" sz="1200" b="1" dirty="0" smtClean="0"/>
                  <a:t>0.1518 </a:t>
                </a:r>
                <a:r>
                  <a:rPr lang="en-US" sz="1200" b="1" dirty="0"/>
                  <a:t>of </a:t>
                </a:r>
                <a:r>
                  <a:rPr lang="en-US" sz="1200" b="1" dirty="0" smtClean="0"/>
                  <a:t>0.09617 </a:t>
                </a:r>
                <a:r>
                  <a:rPr lang="en-US" sz="1200" b="1" dirty="0" err="1"/>
                  <a:t>i.e</a:t>
                </a:r>
                <a:r>
                  <a:rPr lang="en-US" sz="1200" b="1" dirty="0"/>
                  <a:t> </a:t>
                </a:r>
                <a:r>
                  <a:rPr lang="en-US" sz="1200" b="1" dirty="0" smtClean="0"/>
                  <a:t>0.05563 </a:t>
                </a:r>
                <a:r>
                  <a:rPr lang="en-US" sz="1200" b="1" dirty="0"/>
                  <a:t>and </a:t>
                </a:r>
                <a:r>
                  <a:rPr lang="en-US" sz="1200" b="1" dirty="0" smtClean="0"/>
                  <a:t>1.24798 </a:t>
                </a:r>
                <a:r>
                  <a:rPr lang="en-US" sz="1200" dirty="0"/>
                  <a:t>respectively</a:t>
                </a:r>
                <a:r>
                  <a:rPr lang="en-US" sz="1200" dirty="0" smtClean="0"/>
                  <a:t>.</a:t>
                </a:r>
              </a:p>
              <a:p>
                <a:pPr marL="0" indent="0" algn="just">
                  <a:buNone/>
                </a:pPr>
                <a:r>
                  <a:rPr lang="en-GB" sz="1200" b="1" dirty="0"/>
                  <a:t>For variable </a:t>
                </a:r>
                <a:r>
                  <a:rPr lang="en-GB" sz="1200" b="1" dirty="0" smtClean="0"/>
                  <a:t>per5</a:t>
                </a:r>
                <a:endParaRPr lang="en-GB" sz="1200" b="1" dirty="0"/>
              </a:p>
              <a:p>
                <a:pPr marL="0" lvl="0" indent="0" algn="just">
                  <a:buNone/>
                </a:pPr>
                <a14:m>
                  <m:oMath xmlns:m="http://schemas.openxmlformats.org/officeDocument/2006/math">
                    <m:acc>
                      <m:accPr>
                        <m:chr m:val="̅"/>
                        <m:ctrlPr>
                          <a:rPr lang="en-US" sz="1200" b="1" i="1">
                            <a:latin typeface="Cambria Math" panose="02040503050406030204" pitchFamily="18" charset="0"/>
                          </a:rPr>
                        </m:ctrlPr>
                      </m:accPr>
                      <m:e>
                        <m:r>
                          <a:rPr lang="en-US" sz="1200" b="1" i="1">
                            <a:latin typeface="Cambria Math" panose="02040503050406030204" pitchFamily="18" charset="0"/>
                          </a:rPr>
                          <m:t>𝑿</m:t>
                        </m:r>
                      </m:e>
                    </m:acc>
                  </m:oMath>
                </a14:m>
                <a:r>
                  <a:rPr lang="en-US" sz="1200" b="1" dirty="0"/>
                  <a:t>  </a:t>
                </a:r>
                <a:r>
                  <a:rPr lang="en-GB" sz="1200" dirty="0"/>
                  <a:t>≈</a:t>
                </a:r>
                <a:r>
                  <a:rPr lang="en-US" sz="1200" b="1" dirty="0"/>
                  <a:t> </a:t>
                </a:r>
                <a:r>
                  <a:rPr lang="en-US" sz="1200" b="1" dirty="0" smtClean="0"/>
                  <a:t>0.1185  </a:t>
                </a:r>
                <a:r>
                  <a:rPr lang="en-US" sz="1200" b="1" dirty="0"/>
                  <a:t>s </a:t>
                </a:r>
                <a:r>
                  <a:rPr lang="en-GB" sz="1200" dirty="0"/>
                  <a:t>≈</a:t>
                </a:r>
                <a:r>
                  <a:rPr lang="en-GB" sz="1200" b="1" dirty="0"/>
                  <a:t> </a:t>
                </a:r>
                <a:r>
                  <a:rPr lang="en-US" sz="1200" b="1" dirty="0" smtClean="0"/>
                  <a:t>0.06340  </a:t>
                </a:r>
                <a:r>
                  <a:rPr lang="en-US" sz="1200" b="1" dirty="0"/>
                  <a:t>3s </a:t>
                </a:r>
                <a:r>
                  <a:rPr lang="en-GB" sz="1200" dirty="0"/>
                  <a:t>≈ </a:t>
                </a:r>
                <a:r>
                  <a:rPr lang="en-GB" sz="1200" dirty="0" smtClean="0"/>
                  <a:t>0.3555</a:t>
                </a:r>
                <a:endParaRPr lang="en-US" sz="1200" dirty="0"/>
              </a:p>
              <a:p>
                <a:pPr marL="0" indent="0" algn="just">
                  <a:buNone/>
                </a:pPr>
                <a:r>
                  <a:rPr lang="en-US" sz="1200" dirty="0"/>
                  <a:t>Observation for </a:t>
                </a:r>
                <a:r>
                  <a:rPr lang="en-US" sz="1200" dirty="0" smtClean="0"/>
                  <a:t>per5 </a:t>
                </a:r>
                <a:r>
                  <a:rPr lang="en-US" sz="1200" dirty="0"/>
                  <a:t>would lie between </a:t>
                </a:r>
                <a:r>
                  <a:rPr lang="en-US" sz="1200" b="1" dirty="0"/>
                  <a:t>± </a:t>
                </a:r>
                <a:r>
                  <a:rPr lang="en-US" sz="1200" b="1" dirty="0" smtClean="0"/>
                  <a:t>0.3555 </a:t>
                </a:r>
                <a:r>
                  <a:rPr lang="en-US" sz="1200" b="1" dirty="0"/>
                  <a:t>of </a:t>
                </a:r>
                <a:r>
                  <a:rPr lang="en-US" sz="1200" b="1" dirty="0" smtClean="0"/>
                  <a:t>0.1185 </a:t>
                </a:r>
                <a:r>
                  <a:rPr lang="en-US" sz="1200" b="1" dirty="0" err="1"/>
                  <a:t>i.e</a:t>
                </a:r>
                <a:r>
                  <a:rPr lang="en-US" sz="1200" b="1" dirty="0"/>
                  <a:t> </a:t>
                </a:r>
                <a:r>
                  <a:rPr lang="en-US" sz="1200" b="1" dirty="0" smtClean="0"/>
                  <a:t>0.237 </a:t>
                </a:r>
                <a:r>
                  <a:rPr lang="en-US" sz="1200" b="1" dirty="0"/>
                  <a:t>and 0</a:t>
                </a:r>
                <a:r>
                  <a:rPr lang="en-US" sz="1200" b="1" dirty="0" smtClean="0"/>
                  <a:t>.474</a:t>
                </a:r>
                <a:r>
                  <a:rPr lang="en-US" sz="1200" dirty="0" smtClean="0"/>
                  <a:t>respectively.</a:t>
                </a:r>
              </a:p>
              <a:p>
                <a:pPr marL="0" indent="0" algn="just">
                  <a:buNone/>
                </a:pPr>
                <a:r>
                  <a:rPr lang="en-GB" sz="1200" b="1" dirty="0"/>
                  <a:t>For variable </a:t>
                </a:r>
                <a:r>
                  <a:rPr lang="en-GB" sz="1200" b="1" dirty="0" smtClean="0"/>
                  <a:t>per6</a:t>
                </a:r>
                <a:endParaRPr lang="en-GB" sz="1200" b="1" dirty="0"/>
              </a:p>
              <a:p>
                <a:pPr marL="0" lvl="0" indent="0" algn="just">
                  <a:buNone/>
                </a:pPr>
                <a14:m>
                  <m:oMath xmlns:m="http://schemas.openxmlformats.org/officeDocument/2006/math">
                    <m:acc>
                      <m:accPr>
                        <m:chr m:val="̅"/>
                        <m:ctrlPr>
                          <a:rPr lang="en-US" sz="1200" b="1" i="1">
                            <a:latin typeface="Cambria Math" panose="02040503050406030204" pitchFamily="18" charset="0"/>
                          </a:rPr>
                        </m:ctrlPr>
                      </m:accPr>
                      <m:e>
                        <m:r>
                          <a:rPr lang="en-US" sz="1200" b="1" i="1">
                            <a:latin typeface="Cambria Math" panose="02040503050406030204" pitchFamily="18" charset="0"/>
                          </a:rPr>
                          <m:t>𝑿</m:t>
                        </m:r>
                      </m:e>
                    </m:acc>
                  </m:oMath>
                </a14:m>
                <a:r>
                  <a:rPr lang="en-US" sz="1200" b="1" dirty="0"/>
                  <a:t>  </a:t>
                </a:r>
                <a:r>
                  <a:rPr lang="en-GB" sz="1200" dirty="0"/>
                  <a:t>≈</a:t>
                </a:r>
                <a:r>
                  <a:rPr lang="en-US" sz="1200" b="1" dirty="0"/>
                  <a:t> </a:t>
                </a:r>
                <a:r>
                  <a:rPr lang="en-US" sz="1200" b="1" dirty="0" smtClean="0"/>
                  <a:t>0.04877  </a:t>
                </a:r>
                <a:r>
                  <a:rPr lang="en-US" sz="1200" b="1" dirty="0"/>
                  <a:t>s </a:t>
                </a:r>
                <a:r>
                  <a:rPr lang="en-GB" sz="1200" dirty="0"/>
                  <a:t>≈</a:t>
                </a:r>
                <a:r>
                  <a:rPr lang="en-GB" sz="1200" b="1" dirty="0"/>
                  <a:t> </a:t>
                </a:r>
                <a:r>
                  <a:rPr lang="en-US" sz="1200" b="1" dirty="0" smtClean="0"/>
                  <a:t>0.02263  </a:t>
                </a:r>
                <a:r>
                  <a:rPr lang="en-US" sz="1200" b="1" dirty="0"/>
                  <a:t>3s </a:t>
                </a:r>
                <a:r>
                  <a:rPr lang="en-GB" sz="1200" dirty="0"/>
                  <a:t>≈ </a:t>
                </a:r>
                <a:r>
                  <a:rPr lang="en-GB" sz="1200" dirty="0" smtClean="0"/>
                  <a:t>0.06789</a:t>
                </a:r>
                <a:endParaRPr lang="en-US" sz="1200" dirty="0"/>
              </a:p>
              <a:p>
                <a:pPr marL="0" indent="0" algn="just">
                  <a:buNone/>
                </a:pPr>
                <a:r>
                  <a:rPr lang="en-US" sz="1200" dirty="0"/>
                  <a:t>Observation for </a:t>
                </a:r>
                <a:r>
                  <a:rPr lang="en-US" sz="1200" dirty="0" smtClean="0"/>
                  <a:t>per6 </a:t>
                </a:r>
                <a:r>
                  <a:rPr lang="en-US" sz="1200" dirty="0"/>
                  <a:t>would lie between </a:t>
                </a:r>
                <a:r>
                  <a:rPr lang="en-US" sz="1200" b="1" dirty="0"/>
                  <a:t>± </a:t>
                </a:r>
                <a:r>
                  <a:rPr lang="en-US" sz="1200" b="1" dirty="0" smtClean="0"/>
                  <a:t>0.06789 </a:t>
                </a:r>
                <a:r>
                  <a:rPr lang="en-US" sz="1200" b="1" dirty="0"/>
                  <a:t>of </a:t>
                </a:r>
                <a:r>
                  <a:rPr lang="en-US" sz="1200" b="1" dirty="0" smtClean="0"/>
                  <a:t>0.04877 </a:t>
                </a:r>
                <a:r>
                  <a:rPr lang="en-US" sz="1200" b="1" dirty="0" err="1"/>
                  <a:t>i.e</a:t>
                </a:r>
                <a:r>
                  <a:rPr lang="en-US" sz="1200" b="1" dirty="0"/>
                  <a:t> </a:t>
                </a:r>
                <a:r>
                  <a:rPr lang="en-US" sz="1200" b="1" dirty="0" smtClean="0"/>
                  <a:t>0.01912 </a:t>
                </a:r>
                <a:r>
                  <a:rPr lang="en-US" sz="1200" b="1" dirty="0"/>
                  <a:t>and </a:t>
                </a:r>
                <a:r>
                  <a:rPr lang="en-US" sz="1200" b="1" dirty="0" smtClean="0"/>
                  <a:t>0.1167 </a:t>
                </a:r>
                <a:r>
                  <a:rPr lang="en-US" sz="1200" dirty="0" smtClean="0"/>
                  <a:t>respectively</a:t>
                </a:r>
                <a:r>
                  <a:rPr lang="en-US" sz="1200" dirty="0"/>
                  <a:t>.</a:t>
                </a:r>
              </a:p>
              <a:p>
                <a:pPr marL="0" indent="0" algn="just">
                  <a:buNone/>
                </a:pPr>
                <a:r>
                  <a:rPr lang="en-GB" sz="1200" b="1" dirty="0"/>
                  <a:t>For variable </a:t>
                </a:r>
                <a:r>
                  <a:rPr lang="en-GB" sz="1200" b="1" dirty="0" smtClean="0"/>
                  <a:t>per7</a:t>
                </a:r>
                <a:endParaRPr lang="en-GB" sz="1200" b="1" dirty="0"/>
              </a:p>
              <a:p>
                <a:pPr marL="0" lvl="0" indent="0" algn="just">
                  <a:buNone/>
                </a:pPr>
                <a14:m>
                  <m:oMath xmlns:m="http://schemas.openxmlformats.org/officeDocument/2006/math">
                    <m:acc>
                      <m:accPr>
                        <m:chr m:val="̅"/>
                        <m:ctrlPr>
                          <a:rPr lang="en-US" sz="1200" b="1" i="1">
                            <a:latin typeface="Cambria Math" panose="02040503050406030204" pitchFamily="18" charset="0"/>
                          </a:rPr>
                        </m:ctrlPr>
                      </m:accPr>
                      <m:e>
                        <m:r>
                          <a:rPr lang="en-US" sz="1200" b="1" i="1">
                            <a:latin typeface="Cambria Math" panose="02040503050406030204" pitchFamily="18" charset="0"/>
                          </a:rPr>
                          <m:t>𝑿</m:t>
                        </m:r>
                      </m:e>
                    </m:acc>
                  </m:oMath>
                </a14:m>
                <a:r>
                  <a:rPr lang="en-US" sz="1200" b="1" dirty="0"/>
                  <a:t>  </a:t>
                </a:r>
                <a:r>
                  <a:rPr lang="en-GB" sz="1200" dirty="0"/>
                  <a:t>≈</a:t>
                </a:r>
                <a:r>
                  <a:rPr lang="en-US" sz="1200" b="1" dirty="0"/>
                  <a:t> </a:t>
                </a:r>
                <a:r>
                  <a:rPr lang="en-US" sz="1200" b="1" dirty="0" smtClean="0"/>
                  <a:t>0.01968  </a:t>
                </a:r>
                <a:r>
                  <a:rPr lang="en-US" sz="1200" b="1" dirty="0"/>
                  <a:t>s </a:t>
                </a:r>
                <a:r>
                  <a:rPr lang="en-GB" sz="1200" dirty="0"/>
                  <a:t>≈</a:t>
                </a:r>
                <a:r>
                  <a:rPr lang="en-GB" sz="1200" b="1" dirty="0"/>
                  <a:t> </a:t>
                </a:r>
                <a:r>
                  <a:rPr lang="en-US" sz="1200" b="1" dirty="0" smtClean="0"/>
                  <a:t>0.01516  </a:t>
                </a:r>
                <a:r>
                  <a:rPr lang="en-US" sz="1200" b="1" dirty="0"/>
                  <a:t>3s </a:t>
                </a:r>
                <a:r>
                  <a:rPr lang="en-GB" sz="1200" dirty="0"/>
                  <a:t>≈ </a:t>
                </a:r>
                <a:r>
                  <a:rPr lang="en-GB" sz="1200" dirty="0" smtClean="0"/>
                  <a:t>0.04548</a:t>
                </a:r>
                <a:endParaRPr lang="en-US" sz="1200" dirty="0"/>
              </a:p>
              <a:p>
                <a:pPr marL="0" indent="0" algn="just">
                  <a:buNone/>
                </a:pPr>
                <a:r>
                  <a:rPr lang="en-US" sz="1200" dirty="0"/>
                  <a:t>Observation for </a:t>
                </a:r>
                <a:r>
                  <a:rPr lang="en-US" sz="1200" dirty="0" smtClean="0"/>
                  <a:t>per7 </a:t>
                </a:r>
                <a:r>
                  <a:rPr lang="en-US" sz="1200" dirty="0"/>
                  <a:t>would lie between </a:t>
                </a:r>
                <a:r>
                  <a:rPr lang="en-US" sz="1200" b="1" dirty="0"/>
                  <a:t>± </a:t>
                </a:r>
                <a:r>
                  <a:rPr lang="en-US" sz="1200" b="1" dirty="0" smtClean="0"/>
                  <a:t>0.04548 </a:t>
                </a:r>
                <a:r>
                  <a:rPr lang="en-US" sz="1200" b="1" dirty="0"/>
                  <a:t>of </a:t>
                </a:r>
                <a:r>
                  <a:rPr lang="en-US" sz="1200" b="1" dirty="0" smtClean="0"/>
                  <a:t>0.0168 </a:t>
                </a:r>
                <a:r>
                  <a:rPr lang="en-US" sz="1200" b="1" dirty="0" err="1"/>
                  <a:t>i.e</a:t>
                </a:r>
                <a:r>
                  <a:rPr lang="en-US" sz="1200" b="1" dirty="0"/>
                  <a:t> </a:t>
                </a:r>
                <a:r>
                  <a:rPr lang="en-US" sz="1200" b="1" dirty="0" smtClean="0"/>
                  <a:t>0.0258 </a:t>
                </a:r>
                <a:r>
                  <a:rPr lang="en-US" sz="1200" b="1" dirty="0"/>
                  <a:t>and </a:t>
                </a:r>
                <a:r>
                  <a:rPr lang="en-US" sz="1200" b="1" dirty="0" smtClean="0"/>
                  <a:t>0.06516 </a:t>
                </a:r>
                <a:r>
                  <a:rPr lang="en-US" sz="1200" dirty="0"/>
                  <a:t>respectively.</a:t>
                </a:r>
              </a:p>
              <a:p>
                <a:pPr marL="0" indent="0" algn="just">
                  <a:buFont typeface="Arial" pitchFamily="34" charset="0"/>
                  <a:buNone/>
                </a:pPr>
                <a:r>
                  <a:rPr lang="en-US" sz="1100" dirty="0" smtClean="0"/>
                  <a:t>These are not quite within the anticipated limit due. This may be due to the fact that the distribution is positively skewed rather than being symmetric</a:t>
                </a:r>
                <a:endParaRPr lang="en-US" sz="1100" dirty="0">
                  <a:latin typeface="+mj-lt"/>
                  <a:cs typeface="Calibri" panose="020F0502020204030204" pitchFamily="34" charset="0"/>
                </a:endParaRPr>
              </a:p>
            </p:txBody>
          </p:sp>
        </mc:Choice>
        <mc:Fallback xmlns="">
          <p:sp>
            <p:nvSpPr>
              <p:cNvPr id="11" name="Content Placeholder 4"/>
              <p:cNvSpPr txBox="1">
                <a:spLocks noRot="1" noChangeAspect="1" noMove="1" noResize="1" noEditPoints="1" noAdjustHandles="1" noChangeArrowheads="1" noChangeShapeType="1" noTextEdit="1"/>
              </p:cNvSpPr>
              <p:nvPr/>
            </p:nvSpPr>
            <p:spPr>
              <a:xfrm>
                <a:off x="4296478" y="2924944"/>
                <a:ext cx="4668010" cy="3933055"/>
              </a:xfrm>
              <a:prstGeom prst="rect">
                <a:avLst/>
              </a:prstGeom>
              <a:blipFill rotWithShape="0">
                <a:blip r:embed="rId6"/>
                <a:stretch>
                  <a:fillRect l="-131" t="-775"/>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41802" y="5733256"/>
            <a:ext cx="609600" cy="609600"/>
          </a:xfrm>
          <a:prstGeom prst="rect">
            <a:avLst/>
          </a:prstGeom>
        </p:spPr>
      </p:pic>
    </p:spTree>
    <p:extLst>
      <p:ext uri="{BB962C8B-B14F-4D97-AF65-F5344CB8AC3E}">
        <p14:creationId xmlns:p14="http://schemas.microsoft.com/office/powerpoint/2010/main" val="16875719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0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441028"/>
            <a:ext cx="7272808" cy="432049"/>
          </a:xfrm>
        </p:spPr>
        <p:txBody>
          <a:bodyPr>
            <a:normAutofit/>
          </a:bodyPr>
          <a:lstStyle/>
          <a:p>
            <a:r>
              <a:rPr lang="en-GB" sz="1600" b="1" dirty="0"/>
              <a:t>Figure1.2: </a:t>
            </a:r>
            <a:r>
              <a:rPr lang="en-US" sz="1600" b="1" dirty="0" smtClean="0"/>
              <a:t>Histogram for </a:t>
            </a:r>
            <a:r>
              <a:rPr lang="en-US" sz="1600" b="1" dirty="0"/>
              <a:t>the response variable Y </a:t>
            </a:r>
          </a:p>
        </p:txBody>
      </p:sp>
      <p:pic>
        <p:nvPicPr>
          <p:cNvPr id="1027" name="Picture 3" descr="HISTOGRAM 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836712"/>
            <a:ext cx="6336704" cy="504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4"/>
          <p:cNvSpPr>
            <a:spLocks noGrp="1"/>
          </p:cNvSpPr>
          <p:nvPr>
            <p:ph idx="1"/>
          </p:nvPr>
        </p:nvSpPr>
        <p:spPr>
          <a:xfrm>
            <a:off x="395536" y="5661248"/>
            <a:ext cx="7848872" cy="1728192"/>
          </a:xfrm>
        </p:spPr>
        <p:txBody>
          <a:bodyPr>
            <a:normAutofit/>
          </a:bodyPr>
          <a:lstStyle/>
          <a:p>
            <a:pPr marL="0" indent="0" algn="just">
              <a:buNone/>
            </a:pPr>
            <a:r>
              <a:rPr lang="en-GB" sz="1300" dirty="0"/>
              <a:t>From figure 1.2 above, it can be seen that this distribution is positively </a:t>
            </a:r>
            <a:r>
              <a:rPr lang="en-GB" sz="1300" dirty="0" smtClean="0"/>
              <a:t>skewed and it is </a:t>
            </a:r>
            <a:r>
              <a:rPr lang="en-GB" sz="1300" dirty="0" err="1" smtClean="0"/>
              <a:t>unimodal</a:t>
            </a:r>
            <a:r>
              <a:rPr lang="en-GB" sz="1300" dirty="0" smtClean="0"/>
              <a:t>. </a:t>
            </a:r>
            <a:r>
              <a:rPr lang="en-GB" sz="1300" dirty="0"/>
              <a:t>The total cost per active member is common in the region of 15 to 35 pounds and only proportion of about 0.2 ( one-fifth)  of sampled total cost per active members are lesser whilst higher cost, although less common can be as high as 60 pounds per active member</a:t>
            </a:r>
            <a:r>
              <a:rPr lang="en-GB" sz="1300" dirty="0" smtClean="0"/>
              <a:t>.</a:t>
            </a:r>
            <a:endParaRPr lang="en-US" sz="1300" dirty="0" smtClean="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13984" y="5877167"/>
            <a:ext cx="609600" cy="609600"/>
          </a:xfrm>
          <a:prstGeom prst="rect">
            <a:avLst/>
          </a:prstGeom>
        </p:spPr>
      </p:pic>
    </p:spTree>
    <p:extLst>
      <p:ext uri="{BB962C8B-B14F-4D97-AF65-F5344CB8AC3E}">
        <p14:creationId xmlns:p14="http://schemas.microsoft.com/office/powerpoint/2010/main" val="37468039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44624"/>
            <a:ext cx="7272808" cy="526670"/>
          </a:xfrm>
        </p:spPr>
        <p:txBody>
          <a:bodyPr>
            <a:normAutofit fontScale="90000"/>
          </a:bodyPr>
          <a:lstStyle/>
          <a:p>
            <a:r>
              <a:rPr lang="en-US" sz="2400" b="1" dirty="0" smtClean="0"/>
              <a:t>FIGURE 1.3: </a:t>
            </a:r>
            <a:r>
              <a:rPr lang="en-GB" sz="2400" b="1" dirty="0" smtClean="0"/>
              <a:t>SIMPLE FREQUENCY DISTRIBUTION FOR FACTORS C1 TO C8</a:t>
            </a:r>
            <a:endParaRPr lang="en-US" sz="2400" b="1" dirty="0"/>
          </a:p>
        </p:txBody>
      </p:sp>
      <p:sp>
        <p:nvSpPr>
          <p:cNvPr id="3" name="Content Placeholder 2"/>
          <p:cNvSpPr>
            <a:spLocks noGrp="1"/>
          </p:cNvSpPr>
          <p:nvPr>
            <p:ph idx="1"/>
          </p:nvPr>
        </p:nvSpPr>
        <p:spPr>
          <a:xfrm>
            <a:off x="0" y="3729651"/>
            <a:ext cx="9144000" cy="3128349"/>
          </a:xfrm>
        </p:spPr>
        <p:txBody>
          <a:bodyPr>
            <a:normAutofit lnSpcReduction="10000"/>
          </a:bodyPr>
          <a:lstStyle/>
          <a:p>
            <a:pPr marL="58738" indent="-58738" algn="just"/>
            <a:r>
              <a:rPr lang="en-GB" sz="1200" b="1" dirty="0" smtClean="0"/>
              <a:t>Figure 1.3A </a:t>
            </a:r>
            <a:r>
              <a:rPr lang="en-GB" sz="1200" dirty="0" smtClean="0"/>
              <a:t>shows that sample percentage of fund type (c1) of each of the observation. It can be seen that 3 (6.67%) are  staff only, 26 (57.78%) are combined scheme and same scale, 14 (31.11%) are separate scheme while 2 ( 4.44%) are for combined scheme different scale.</a:t>
            </a:r>
          </a:p>
          <a:p>
            <a:pPr marL="58738" indent="-58738" algn="just"/>
            <a:r>
              <a:rPr lang="en-GB" sz="1200" dirty="0" smtClean="0"/>
              <a:t>Figure 1.3B shows </a:t>
            </a:r>
            <a:r>
              <a:rPr lang="en-GB" sz="1200" dirty="0"/>
              <a:t>that 5 (11.11%) of the disagreed that the scheme should be contracted out while 40(88.89%) have a contrary opinion. </a:t>
            </a:r>
            <a:endParaRPr lang="en-US" sz="1200" dirty="0"/>
          </a:p>
          <a:p>
            <a:pPr marL="58738" indent="-58738" algn="just"/>
            <a:r>
              <a:rPr lang="en-GB" sz="1200" dirty="0"/>
              <a:t>It can be seen from figure </a:t>
            </a:r>
            <a:r>
              <a:rPr lang="en-GB" sz="1200" dirty="0" smtClean="0"/>
              <a:t>1.3C </a:t>
            </a:r>
            <a:r>
              <a:rPr lang="en-GB" sz="1200" dirty="0"/>
              <a:t>that 7(15.56%) disagreed that the scheme is contributory whilst 38 (84.44%) are of the view that scheme is contributory.</a:t>
            </a:r>
            <a:endParaRPr lang="en-US" sz="1200" dirty="0"/>
          </a:p>
          <a:p>
            <a:pPr marL="58738" indent="-58738" algn="just"/>
            <a:r>
              <a:rPr lang="en-GB" sz="1200" dirty="0" smtClean="0"/>
              <a:t>Figure </a:t>
            </a:r>
            <a:r>
              <a:rPr lang="en-GB" sz="1200" dirty="0"/>
              <a:t>1.3D shows that only 1(2.22%) of the respondent disagreed whether members can pay AVC's while 44(97.78%) agreed that members can pay additional voluntary contributions</a:t>
            </a:r>
            <a:r>
              <a:rPr lang="en-GB" sz="1200" dirty="0" smtClean="0"/>
              <a:t>.</a:t>
            </a:r>
          </a:p>
          <a:p>
            <a:pPr marL="58738" indent="-58738" algn="just"/>
            <a:r>
              <a:rPr lang="en-GB" sz="1200" dirty="0" smtClean="0"/>
              <a:t>Figure 1.3E shows </a:t>
            </a:r>
            <a:r>
              <a:rPr lang="en-GB" sz="1200" dirty="0"/>
              <a:t>that 4 (8.89%) disagreed whether all administration is based at one location whilst 41(91.11%) agreed</a:t>
            </a:r>
            <a:r>
              <a:rPr lang="en-GB" sz="1200" dirty="0" smtClean="0"/>
              <a:t>.</a:t>
            </a:r>
          </a:p>
          <a:p>
            <a:pPr marL="58738" indent="-58738" algn="just"/>
            <a:r>
              <a:rPr lang="en-GB" sz="1200" dirty="0" smtClean="0"/>
              <a:t>In table 1.3F 33(73</a:t>
            </a:r>
            <a:r>
              <a:rPr lang="en-GB" sz="1200" dirty="0"/>
              <a:t>%) disagreed that all administrative calculations are performed on one IT platform and 12(26.67%) agreed</a:t>
            </a:r>
            <a:r>
              <a:rPr lang="en-GB" sz="1200" dirty="0" smtClean="0"/>
              <a:t>.</a:t>
            </a:r>
          </a:p>
          <a:p>
            <a:pPr marL="58738" indent="-58738" algn="just"/>
            <a:r>
              <a:rPr lang="en-GB" sz="1200" dirty="0"/>
              <a:t>Figure </a:t>
            </a:r>
            <a:r>
              <a:rPr lang="en-GB" sz="1200" dirty="0" smtClean="0"/>
              <a:t>1.3G </a:t>
            </a:r>
            <a:r>
              <a:rPr lang="en-GB" sz="1200" dirty="0"/>
              <a:t>shows that 16(35.56%) insisted that special communications are not sent to members at the year-end while 29(64.44%) agreed</a:t>
            </a:r>
            <a:r>
              <a:rPr lang="en-GB" sz="1200" dirty="0" smtClean="0"/>
              <a:t>.</a:t>
            </a:r>
          </a:p>
          <a:p>
            <a:pPr marL="58738" indent="-58738" algn="just"/>
            <a:r>
              <a:rPr lang="en-GB" sz="1200" dirty="0" smtClean="0"/>
              <a:t>Figure 1.3H show </a:t>
            </a:r>
            <a:r>
              <a:rPr lang="en-GB" sz="1200" dirty="0"/>
              <a:t>that 25(55.56%) are of the opinion that rule changes are </a:t>
            </a:r>
            <a:r>
              <a:rPr lang="en-GB" sz="1200" b="1" dirty="0"/>
              <a:t>not </a:t>
            </a:r>
            <a:r>
              <a:rPr lang="en-GB" sz="1200" dirty="0"/>
              <a:t>communicated directly to members whilst 20(44.44%) do accept</a:t>
            </a:r>
            <a:r>
              <a:rPr lang="en-GB" sz="1200" dirty="0" smtClean="0"/>
              <a:t>.</a:t>
            </a:r>
          </a:p>
          <a:p>
            <a:pPr marL="0" indent="0" algn="just">
              <a:buNone/>
            </a:pPr>
            <a:r>
              <a:rPr lang="en-GB" sz="1200" b="1" dirty="0" smtClean="0"/>
              <a:t>	C4 </a:t>
            </a:r>
            <a:r>
              <a:rPr lang="en-GB" sz="1200" b="1" dirty="0"/>
              <a:t>should not be included in any regression </a:t>
            </a:r>
            <a:r>
              <a:rPr lang="en-GB" sz="1200" b="1" dirty="0" smtClean="0"/>
              <a:t>Y because the variability is high.</a:t>
            </a:r>
            <a:endParaRPr lang="en-US" sz="1200" dirty="0"/>
          </a:p>
        </p:txBody>
      </p:sp>
      <p:pic>
        <p:nvPicPr>
          <p:cNvPr id="2050" name="Picture 2" descr="c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33" y="999753"/>
            <a:ext cx="28289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Users\USER\AppData\Local\Microsoft\Windows\INetCache\Content.Word\c2.png"/>
          <p:cNvPicPr/>
          <p:nvPr/>
        </p:nvPicPr>
        <p:blipFill>
          <a:blip r:embed="rId5">
            <a:extLst>
              <a:ext uri="{28A0092B-C50C-407E-A947-70E740481C1C}">
                <a14:useLocalDpi xmlns:a14="http://schemas.microsoft.com/office/drawing/2010/main" val="0"/>
              </a:ext>
            </a:extLst>
          </a:blip>
          <a:srcRect/>
          <a:stretch>
            <a:fillRect/>
          </a:stretch>
        </p:blipFill>
        <p:spPr bwMode="auto">
          <a:xfrm>
            <a:off x="2530931" y="1772816"/>
            <a:ext cx="1771650" cy="590550"/>
          </a:xfrm>
          <a:prstGeom prst="rect">
            <a:avLst/>
          </a:prstGeom>
          <a:noFill/>
          <a:ln>
            <a:noFill/>
          </a:ln>
        </p:spPr>
      </p:pic>
      <p:pic>
        <p:nvPicPr>
          <p:cNvPr id="6" name="Picture 5" descr="C:\Users\USER\AppData\Local\Microsoft\Windows\INetCache\Content.Word\c3.png"/>
          <p:cNvPicPr/>
          <p:nvPr/>
        </p:nvPicPr>
        <p:blipFill>
          <a:blip r:embed="rId6">
            <a:extLst>
              <a:ext uri="{28A0092B-C50C-407E-A947-70E740481C1C}">
                <a14:useLocalDpi xmlns:a14="http://schemas.microsoft.com/office/drawing/2010/main" val="0"/>
              </a:ext>
            </a:extLst>
          </a:blip>
          <a:srcRect/>
          <a:stretch>
            <a:fillRect/>
          </a:stretch>
        </p:blipFill>
        <p:spPr bwMode="auto">
          <a:xfrm>
            <a:off x="4399499" y="1686322"/>
            <a:ext cx="1924050" cy="590550"/>
          </a:xfrm>
          <a:prstGeom prst="rect">
            <a:avLst/>
          </a:prstGeom>
          <a:noFill/>
          <a:ln>
            <a:noFill/>
          </a:ln>
        </p:spPr>
      </p:pic>
      <p:pic>
        <p:nvPicPr>
          <p:cNvPr id="2051" name="Picture 3" descr="c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3963" y="1700808"/>
            <a:ext cx="17811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USER\AppData\Local\Microsoft\Windows\INetCache\Content.Word\c5.png"/>
          <p:cNvPicPr/>
          <p:nvPr/>
        </p:nvPicPr>
        <p:blipFill>
          <a:blip r:embed="rId8">
            <a:extLst>
              <a:ext uri="{28A0092B-C50C-407E-A947-70E740481C1C}">
                <a14:useLocalDpi xmlns:a14="http://schemas.microsoft.com/office/drawing/2010/main" val="0"/>
              </a:ext>
            </a:extLst>
          </a:blip>
          <a:srcRect/>
          <a:stretch>
            <a:fillRect/>
          </a:stretch>
        </p:blipFill>
        <p:spPr bwMode="auto">
          <a:xfrm>
            <a:off x="380923" y="3140968"/>
            <a:ext cx="1657350" cy="638175"/>
          </a:xfrm>
          <a:prstGeom prst="rect">
            <a:avLst/>
          </a:prstGeom>
          <a:noFill/>
          <a:ln>
            <a:noFill/>
          </a:ln>
        </p:spPr>
      </p:pic>
      <p:pic>
        <p:nvPicPr>
          <p:cNvPr id="2052" name="Picture 4" descr="c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6223" y="3140968"/>
            <a:ext cx="18954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c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9648" y="2924944"/>
            <a:ext cx="1729358"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Users\USER\AppData\Local\Microsoft\Windows\INetCache\Content.Word\c8.png"/>
          <p:cNvPicPr/>
          <p:nvPr/>
        </p:nvPicPr>
        <p:blipFill>
          <a:blip r:embed="rId11">
            <a:extLst>
              <a:ext uri="{28A0092B-C50C-407E-A947-70E740481C1C}">
                <a14:useLocalDpi xmlns:a14="http://schemas.microsoft.com/office/drawing/2010/main" val="0"/>
              </a:ext>
            </a:extLst>
          </a:blip>
          <a:srcRect/>
          <a:stretch>
            <a:fillRect/>
          </a:stretch>
        </p:blipFill>
        <p:spPr bwMode="auto">
          <a:xfrm>
            <a:off x="6653963" y="2924944"/>
            <a:ext cx="2238375" cy="666750"/>
          </a:xfrm>
          <a:prstGeom prst="rect">
            <a:avLst/>
          </a:prstGeom>
          <a:noFill/>
          <a:ln>
            <a:noFill/>
          </a:ln>
        </p:spPr>
      </p:pic>
      <p:sp>
        <p:nvSpPr>
          <p:cNvPr id="12" name="Title 1"/>
          <p:cNvSpPr txBox="1">
            <a:spLocks/>
          </p:cNvSpPr>
          <p:nvPr/>
        </p:nvSpPr>
        <p:spPr>
          <a:xfrm>
            <a:off x="186966" y="1040117"/>
            <a:ext cx="1576722" cy="300651"/>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t>FIGURE 1.3A</a:t>
            </a:r>
            <a:endParaRPr lang="en-US" sz="2400" b="1" dirty="0"/>
          </a:p>
        </p:txBody>
      </p:sp>
      <p:sp>
        <p:nvSpPr>
          <p:cNvPr id="13" name="Title 1"/>
          <p:cNvSpPr txBox="1">
            <a:spLocks/>
          </p:cNvSpPr>
          <p:nvPr/>
        </p:nvSpPr>
        <p:spPr>
          <a:xfrm>
            <a:off x="2628395" y="1184133"/>
            <a:ext cx="1576722" cy="300651"/>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t>FIGURE 1.3B</a:t>
            </a:r>
            <a:endParaRPr lang="en-US" sz="2400" b="1" dirty="0"/>
          </a:p>
        </p:txBody>
      </p:sp>
      <p:sp>
        <p:nvSpPr>
          <p:cNvPr id="14" name="Title 1"/>
          <p:cNvSpPr txBox="1">
            <a:spLocks/>
          </p:cNvSpPr>
          <p:nvPr/>
        </p:nvSpPr>
        <p:spPr>
          <a:xfrm>
            <a:off x="2403065" y="2768309"/>
            <a:ext cx="1576722" cy="300651"/>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t>FIGURE 1.3F</a:t>
            </a:r>
            <a:endParaRPr lang="en-US" sz="2400" b="1" dirty="0"/>
          </a:p>
        </p:txBody>
      </p:sp>
      <p:sp>
        <p:nvSpPr>
          <p:cNvPr id="15" name="Title 1"/>
          <p:cNvSpPr txBox="1">
            <a:spLocks/>
          </p:cNvSpPr>
          <p:nvPr/>
        </p:nvSpPr>
        <p:spPr>
          <a:xfrm>
            <a:off x="6584497" y="1151091"/>
            <a:ext cx="1576722" cy="300651"/>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t>FIGURE 1.3D</a:t>
            </a:r>
            <a:endParaRPr lang="en-US" sz="2400" b="1" dirty="0"/>
          </a:p>
        </p:txBody>
      </p:sp>
      <p:sp>
        <p:nvSpPr>
          <p:cNvPr id="16" name="Title 1"/>
          <p:cNvSpPr txBox="1">
            <a:spLocks/>
          </p:cNvSpPr>
          <p:nvPr/>
        </p:nvSpPr>
        <p:spPr>
          <a:xfrm>
            <a:off x="4573163" y="1138536"/>
            <a:ext cx="1576722" cy="300651"/>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t>FIGURE 1.3C</a:t>
            </a:r>
            <a:endParaRPr lang="en-US" sz="2400" b="1" dirty="0"/>
          </a:p>
        </p:txBody>
      </p:sp>
      <p:sp>
        <p:nvSpPr>
          <p:cNvPr id="17" name="Title 1"/>
          <p:cNvSpPr txBox="1">
            <a:spLocks/>
          </p:cNvSpPr>
          <p:nvPr/>
        </p:nvSpPr>
        <p:spPr>
          <a:xfrm>
            <a:off x="328107" y="2780928"/>
            <a:ext cx="1576722" cy="300651"/>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t>FIGURE 1.3E</a:t>
            </a:r>
            <a:endParaRPr lang="en-US" sz="2400" b="1" dirty="0"/>
          </a:p>
        </p:txBody>
      </p:sp>
      <p:sp>
        <p:nvSpPr>
          <p:cNvPr id="18" name="Title 1"/>
          <p:cNvSpPr txBox="1">
            <a:spLocks/>
          </p:cNvSpPr>
          <p:nvPr/>
        </p:nvSpPr>
        <p:spPr>
          <a:xfrm>
            <a:off x="4573163" y="2564904"/>
            <a:ext cx="1576722" cy="300651"/>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t>FIGURE 1.3G</a:t>
            </a:r>
            <a:endParaRPr lang="en-US" sz="2400" b="1" dirty="0"/>
          </a:p>
        </p:txBody>
      </p:sp>
      <p:sp>
        <p:nvSpPr>
          <p:cNvPr id="19" name="Title 1"/>
          <p:cNvSpPr txBox="1">
            <a:spLocks/>
          </p:cNvSpPr>
          <p:nvPr/>
        </p:nvSpPr>
        <p:spPr>
          <a:xfrm>
            <a:off x="6873073" y="2636912"/>
            <a:ext cx="1576722" cy="300651"/>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t>FIGURE 1.3H</a:t>
            </a:r>
            <a:endParaRPr lang="en-US" sz="2400" b="1" dirty="0"/>
          </a:p>
        </p:txBody>
      </p:sp>
      <p:pic>
        <p:nvPicPr>
          <p:cNvPr id="10"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773150" y="6241928"/>
            <a:ext cx="609600" cy="609600"/>
          </a:xfrm>
          <a:prstGeom prst="rect">
            <a:avLst/>
          </a:prstGeom>
        </p:spPr>
      </p:pic>
    </p:spTree>
    <p:extLst>
      <p:ext uri="{BB962C8B-B14F-4D97-AF65-F5344CB8AC3E}">
        <p14:creationId xmlns:p14="http://schemas.microsoft.com/office/powerpoint/2010/main" val="12601486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260648"/>
            <a:ext cx="7272808" cy="660169"/>
          </a:xfrm>
        </p:spPr>
        <p:txBody>
          <a:bodyPr>
            <a:normAutofit/>
          </a:bodyPr>
          <a:lstStyle/>
          <a:p>
            <a:r>
              <a:rPr lang="en-US" sz="1600" b="1" dirty="0"/>
              <a:t>FIGURE 2.1: FITTING A MULTIPLE REGRESSION MODEL OF Y ON A1, PER2 TO PER7, C1 TO C3, AND C5 TO C8 </a:t>
            </a:r>
            <a:r>
              <a:rPr lang="en-US" sz="1600" dirty="0"/>
              <a:t>­</a:t>
            </a:r>
          </a:p>
        </p:txBody>
      </p:sp>
      <p:pic>
        <p:nvPicPr>
          <p:cNvPr id="4" name="Picture 3" descr="C:\Users\USER\Downloads\r2.PNG"/>
          <p:cNvPicPr/>
          <p:nvPr/>
        </p:nvPicPr>
        <p:blipFill>
          <a:blip r:embed="rId4">
            <a:extLst>
              <a:ext uri="{28A0092B-C50C-407E-A947-70E740481C1C}">
                <a14:useLocalDpi xmlns:a14="http://schemas.microsoft.com/office/drawing/2010/main" val="0"/>
              </a:ext>
            </a:extLst>
          </a:blip>
          <a:srcRect/>
          <a:stretch>
            <a:fillRect/>
          </a:stretch>
        </p:blipFill>
        <p:spPr bwMode="auto">
          <a:xfrm>
            <a:off x="251520" y="920817"/>
            <a:ext cx="4298156" cy="3631207"/>
          </a:xfrm>
          <a:prstGeom prst="rect">
            <a:avLst/>
          </a:prstGeom>
          <a:noFill/>
          <a:ln>
            <a:noFill/>
          </a:ln>
        </p:spPr>
      </p:pic>
      <p:pic>
        <p:nvPicPr>
          <p:cNvPr id="5" name="Picture 4" descr="C:\Users\USER\Downloads\r3.PNG"/>
          <p:cNvPicPr/>
          <p:nvPr/>
        </p:nvPicPr>
        <p:blipFill>
          <a:blip r:embed="rId5">
            <a:extLst>
              <a:ext uri="{28A0092B-C50C-407E-A947-70E740481C1C}">
                <a14:useLocalDpi xmlns:a14="http://schemas.microsoft.com/office/drawing/2010/main" val="0"/>
              </a:ext>
            </a:extLst>
          </a:blip>
          <a:srcRect/>
          <a:stretch>
            <a:fillRect/>
          </a:stretch>
        </p:blipFill>
        <p:spPr bwMode="auto">
          <a:xfrm>
            <a:off x="4860032" y="908720"/>
            <a:ext cx="3600400" cy="3427280"/>
          </a:xfrm>
          <a:prstGeom prst="rect">
            <a:avLst/>
          </a:prstGeom>
          <a:noFill/>
          <a:ln>
            <a:noFill/>
          </a:ln>
        </p:spPr>
      </p:pic>
      <p:sp>
        <p:nvSpPr>
          <p:cNvPr id="6" name="Rectangle 5"/>
          <p:cNvSpPr/>
          <p:nvPr/>
        </p:nvSpPr>
        <p:spPr>
          <a:xfrm>
            <a:off x="107504" y="4552025"/>
            <a:ext cx="9036496" cy="2003625"/>
          </a:xfrm>
          <a:prstGeom prst="rect">
            <a:avLst/>
          </a:prstGeom>
        </p:spPr>
        <p:txBody>
          <a:bodyPr wrap="square">
            <a:spAutoFit/>
          </a:bodyPr>
          <a:lstStyle/>
          <a:p>
            <a:pPr marL="342900" marR="0" lvl="0" indent="-342900" algn="just">
              <a:lnSpc>
                <a:spcPct val="115000"/>
              </a:lnSpc>
              <a:spcBef>
                <a:spcPts val="0"/>
              </a:spcBef>
              <a:spcAft>
                <a:spcPts val="0"/>
              </a:spcAft>
              <a:buFont typeface="Symbol" panose="05050102010706020507" pitchFamily="18" charset="2"/>
              <a:buChar char=""/>
            </a:pPr>
            <a:r>
              <a:rPr lang="en-GB" sz="1200" dirty="0">
                <a:latin typeface="+mj-lt"/>
                <a:ea typeface="MS Mincho"/>
                <a:cs typeface="Calibri" panose="020F0502020204030204" pitchFamily="34" charset="0"/>
              </a:rPr>
              <a:t>In the presence of C2, C3, C5, C6, C7,C8, </a:t>
            </a:r>
            <a:r>
              <a:rPr lang="en-US" sz="1200" dirty="0">
                <a:solidFill>
                  <a:srgbClr val="000000"/>
                </a:solidFill>
                <a:latin typeface="+mj-lt"/>
                <a:ea typeface="MS Mincho"/>
                <a:cs typeface="Calibri" panose="020F0502020204030204" pitchFamily="34" charset="0"/>
              </a:rPr>
              <a:t>A1, Per2 to Per7,  the partial regression coefficient of C1 (Fund type) is estimated to have mean square with an associated two-tailed p-value of p</a:t>
            </a:r>
            <a:r>
              <a:rPr lang="en-US" sz="1200" baseline="-25000" dirty="0">
                <a:solidFill>
                  <a:srgbClr val="000000"/>
                </a:solidFill>
                <a:latin typeface="+mj-lt"/>
                <a:ea typeface="MS Mincho"/>
                <a:cs typeface="Calibri" panose="020F0502020204030204" pitchFamily="34" charset="0"/>
              </a:rPr>
              <a:t>0</a:t>
            </a:r>
            <a:r>
              <a:rPr lang="en-US" sz="1200" dirty="0">
                <a:solidFill>
                  <a:srgbClr val="000000"/>
                </a:solidFill>
                <a:latin typeface="+mj-lt"/>
                <a:ea typeface="MS Mincho"/>
                <a:cs typeface="Calibri" panose="020F0502020204030204" pitchFamily="34" charset="0"/>
              </a:rPr>
              <a:t> = 0.1918. Since p</a:t>
            </a:r>
            <a:r>
              <a:rPr lang="en-US" sz="1200" baseline="-25000" dirty="0">
                <a:solidFill>
                  <a:srgbClr val="000000"/>
                </a:solidFill>
                <a:latin typeface="+mj-lt"/>
                <a:ea typeface="MS Mincho"/>
                <a:cs typeface="Calibri" panose="020F0502020204030204" pitchFamily="34" charset="0"/>
              </a:rPr>
              <a:t>0 </a:t>
            </a:r>
            <a:r>
              <a:rPr lang="en-US" sz="1200" dirty="0">
                <a:solidFill>
                  <a:srgbClr val="000000"/>
                </a:solidFill>
                <a:latin typeface="+mj-lt"/>
                <a:ea typeface="MS Mincho"/>
                <a:cs typeface="Calibri" panose="020F0502020204030204" pitchFamily="34" charset="0"/>
              </a:rPr>
              <a:t>&gt; 0.05, the corresponding t-statistics is not significant. In the current regression model (in the presence </a:t>
            </a:r>
            <a:r>
              <a:rPr lang="en-GB" sz="1200" dirty="0">
                <a:latin typeface="+mj-lt"/>
                <a:ea typeface="MS Mincho"/>
                <a:cs typeface="Calibri" panose="020F0502020204030204" pitchFamily="34" charset="0"/>
              </a:rPr>
              <a:t>C2, C3, C5, C6, C7, </a:t>
            </a:r>
            <a:r>
              <a:rPr lang="en-US" sz="1200" dirty="0">
                <a:solidFill>
                  <a:srgbClr val="000000"/>
                </a:solidFill>
                <a:latin typeface="+mj-lt"/>
                <a:ea typeface="MS Mincho"/>
                <a:cs typeface="Calibri" panose="020F0502020204030204" pitchFamily="34" charset="0"/>
              </a:rPr>
              <a:t>A1, Per2 to Per7 ) we have no significant evidence that the explanatory variable C1(fund type) contributes to the description the response variable Y (</a:t>
            </a:r>
            <a:r>
              <a:rPr lang="en-GB" sz="1200" dirty="0">
                <a:latin typeface="+mj-lt"/>
                <a:ea typeface="MS Mincho"/>
                <a:cs typeface="Calibri" panose="020F0502020204030204" pitchFamily="34" charset="0"/>
              </a:rPr>
              <a:t>total cost per active member</a:t>
            </a:r>
            <a:r>
              <a:rPr lang="en-US" sz="1200" dirty="0">
                <a:solidFill>
                  <a:srgbClr val="000000"/>
                </a:solidFill>
                <a:latin typeface="+mj-lt"/>
                <a:ea typeface="MS Mincho"/>
                <a:cs typeface="Calibri" panose="020F0502020204030204" pitchFamily="34" charset="0"/>
              </a:rPr>
              <a:t>). </a:t>
            </a:r>
          </a:p>
          <a:p>
            <a:pPr marL="342900" marR="0" lvl="0" indent="-342900" algn="just">
              <a:lnSpc>
                <a:spcPct val="115000"/>
              </a:lnSpc>
              <a:spcBef>
                <a:spcPts val="0"/>
              </a:spcBef>
              <a:spcAft>
                <a:spcPts val="0"/>
              </a:spcAft>
              <a:buFont typeface="Symbol" panose="05050102010706020507" pitchFamily="18" charset="2"/>
              <a:buChar char=""/>
            </a:pPr>
            <a:r>
              <a:rPr lang="en-GB" sz="1200" dirty="0" smtClean="0">
                <a:latin typeface="+mj-lt"/>
                <a:ea typeface="MS Mincho"/>
                <a:cs typeface="Calibri" panose="020F0502020204030204" pitchFamily="34" charset="0"/>
              </a:rPr>
              <a:t>In the presence of C1, C3, C5, C6, C7, C8, </a:t>
            </a:r>
            <a:r>
              <a:rPr lang="en-US" sz="1200" dirty="0" smtClean="0">
                <a:solidFill>
                  <a:srgbClr val="000000"/>
                </a:solidFill>
                <a:latin typeface="+mj-lt"/>
                <a:ea typeface="MS Mincho"/>
                <a:cs typeface="Calibri" panose="020F0502020204030204" pitchFamily="34" charset="0"/>
              </a:rPr>
              <a:t>A1, Per2 to Per7, the partial regression coefficient of C2 (whether the scheme is contracted out), it is estimated to have 11.9731 with an associated two tailed p-value of p</a:t>
            </a:r>
            <a:r>
              <a:rPr lang="en-US" sz="1200" baseline="-25000" dirty="0" smtClean="0">
                <a:solidFill>
                  <a:srgbClr val="000000"/>
                </a:solidFill>
                <a:latin typeface="+mj-lt"/>
                <a:ea typeface="MS Mincho"/>
                <a:cs typeface="Calibri" panose="020F0502020204030204" pitchFamily="34" charset="0"/>
              </a:rPr>
              <a:t>0 </a:t>
            </a:r>
            <a:r>
              <a:rPr lang="en-US" sz="1200" dirty="0" smtClean="0">
                <a:solidFill>
                  <a:srgbClr val="000000"/>
                </a:solidFill>
                <a:latin typeface="+mj-lt"/>
                <a:ea typeface="MS Mincho"/>
                <a:cs typeface="Calibri" panose="020F0502020204030204" pitchFamily="34" charset="0"/>
              </a:rPr>
              <a:t>= 0.08. since p</a:t>
            </a:r>
            <a:r>
              <a:rPr lang="en-US" sz="1200" baseline="-25000" dirty="0" smtClean="0">
                <a:solidFill>
                  <a:srgbClr val="000000"/>
                </a:solidFill>
                <a:latin typeface="+mj-lt"/>
                <a:ea typeface="MS Mincho"/>
                <a:cs typeface="Calibri" panose="020F0502020204030204" pitchFamily="34" charset="0"/>
              </a:rPr>
              <a:t>0</a:t>
            </a:r>
            <a:r>
              <a:rPr lang="en-US" sz="1200" dirty="0" smtClean="0">
                <a:solidFill>
                  <a:srgbClr val="000000"/>
                </a:solidFill>
                <a:latin typeface="+mj-lt"/>
                <a:ea typeface="MS Mincho"/>
                <a:cs typeface="Calibri" panose="020F0502020204030204" pitchFamily="34" charset="0"/>
              </a:rPr>
              <a:t> &gt; 0.05, the corresponding t-statistics is not significant. We have no significant evidence that the explanatory variable C2 (whether the scheme is contracted out) contributes to the description the </a:t>
            </a:r>
            <a:r>
              <a:rPr lang="en-US" sz="1200" dirty="0" err="1" smtClean="0">
                <a:solidFill>
                  <a:srgbClr val="000000"/>
                </a:solidFill>
                <a:latin typeface="+mj-lt"/>
                <a:ea typeface="MS Mincho"/>
                <a:cs typeface="Calibri" panose="020F0502020204030204" pitchFamily="34" charset="0"/>
              </a:rPr>
              <a:t>reponse</a:t>
            </a:r>
            <a:r>
              <a:rPr lang="en-US" sz="1200" dirty="0" smtClean="0">
                <a:solidFill>
                  <a:srgbClr val="000000"/>
                </a:solidFill>
                <a:latin typeface="+mj-lt"/>
                <a:ea typeface="MS Mincho"/>
                <a:cs typeface="Calibri" panose="020F0502020204030204" pitchFamily="34" charset="0"/>
              </a:rPr>
              <a:t> variable Y (total cost per active member).</a:t>
            </a:r>
            <a:endParaRPr lang="en-US" sz="1200" dirty="0" smtClean="0">
              <a:latin typeface="+mj-lt"/>
              <a:ea typeface="MS Mincho"/>
              <a:cs typeface="Calibri" panose="020F0502020204030204" pitchFamily="34" charset="0"/>
            </a:endParaRP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15061" y="5946050"/>
            <a:ext cx="609600" cy="609600"/>
          </a:xfrm>
          <a:prstGeom prst="rect">
            <a:avLst/>
          </a:prstGeom>
        </p:spPr>
      </p:pic>
    </p:spTree>
    <p:extLst>
      <p:ext uri="{BB962C8B-B14F-4D97-AF65-F5344CB8AC3E}">
        <p14:creationId xmlns:p14="http://schemas.microsoft.com/office/powerpoint/2010/main" val="30504536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7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905447"/>
            <a:ext cx="8208912" cy="3675681"/>
          </a:xfrm>
        </p:spPr>
        <p:txBody>
          <a:bodyPr>
            <a:noAutofit/>
          </a:bodyPr>
          <a:lstStyle/>
          <a:p>
            <a:pPr lvl="0" algn="just"/>
            <a:r>
              <a:rPr lang="en-US" sz="1150" dirty="0"/>
              <a:t>In the presence of C1, C2, C3, C6, C7, C8, A1, per2 to per7, the partial regression coefficient of C5 (</a:t>
            </a:r>
            <a:r>
              <a:rPr lang="en-GB" sz="1150" dirty="0"/>
              <a:t>Whether all administration is based at one location</a:t>
            </a:r>
            <a:r>
              <a:rPr lang="en-US" sz="1150" dirty="0"/>
              <a:t>), it is the estimated  to have -7.4643 with an associated two tailed p-value of p</a:t>
            </a:r>
            <a:r>
              <a:rPr lang="en-US" sz="1150" baseline="-25000" dirty="0"/>
              <a:t>0 </a:t>
            </a:r>
            <a:r>
              <a:rPr lang="en-US" sz="1150" dirty="0"/>
              <a:t>= 0.3128 . since p</a:t>
            </a:r>
            <a:r>
              <a:rPr lang="en-US" sz="1150" baseline="-25000" dirty="0"/>
              <a:t>0 </a:t>
            </a:r>
            <a:r>
              <a:rPr lang="en-US" sz="1150" dirty="0"/>
              <a:t>&gt; 0.05 . the corresponding t stat is not significant</a:t>
            </a:r>
          </a:p>
          <a:p>
            <a:pPr lvl="0" algn="just"/>
            <a:r>
              <a:rPr lang="en-US" sz="1150" dirty="0"/>
              <a:t>In the presence of C1, C2, C3, C5, C7, C8, A1, per2 to per7, the partial regression coefficient of C6 (</a:t>
            </a:r>
            <a:r>
              <a:rPr lang="en-GB" sz="1150" dirty="0"/>
              <a:t>Whether all administrative calculations are performed on one IT platform). It is estimated to have -5.3477 with an associated </a:t>
            </a:r>
            <a:r>
              <a:rPr lang="en-US" sz="1150" dirty="0"/>
              <a:t>two tailed p-value of p</a:t>
            </a:r>
            <a:r>
              <a:rPr lang="en-US" sz="1150" baseline="-25000" dirty="0"/>
              <a:t>0 </a:t>
            </a:r>
            <a:r>
              <a:rPr lang="en-US" sz="1150" dirty="0"/>
              <a:t>= 0.2718. since p</a:t>
            </a:r>
            <a:r>
              <a:rPr lang="en-US" sz="1150" baseline="-25000" dirty="0"/>
              <a:t>0 </a:t>
            </a:r>
            <a:r>
              <a:rPr lang="en-US" sz="1150" dirty="0"/>
              <a:t>&gt; 0.05 . the corresponding t stat is not significant</a:t>
            </a:r>
          </a:p>
          <a:p>
            <a:pPr lvl="0" algn="just"/>
            <a:r>
              <a:rPr lang="en-US" sz="1150" dirty="0"/>
              <a:t>In the presence of C1, C2, C3, C6, C5, C8, A1, per2 to per7, the partial regression coefficient of C7 (</a:t>
            </a:r>
            <a:r>
              <a:rPr lang="en-GB" sz="1150" dirty="0"/>
              <a:t>Whether special communications are sent to members at the year end). It is estimated to have -1.2603 with an associated </a:t>
            </a:r>
            <a:r>
              <a:rPr lang="en-US" sz="1150" dirty="0"/>
              <a:t>two tailed p-value of p</a:t>
            </a:r>
            <a:r>
              <a:rPr lang="en-US" sz="1150" baseline="-25000" dirty="0"/>
              <a:t>0 </a:t>
            </a:r>
            <a:r>
              <a:rPr lang="en-US" sz="1150" dirty="0"/>
              <a:t>= 0.7664. since p</a:t>
            </a:r>
            <a:r>
              <a:rPr lang="en-US" sz="1150" baseline="-25000" dirty="0"/>
              <a:t>0 </a:t>
            </a:r>
            <a:r>
              <a:rPr lang="en-US" sz="1150" dirty="0"/>
              <a:t>&gt; 0.05 . the corresponding t stat is not significant</a:t>
            </a:r>
          </a:p>
          <a:p>
            <a:pPr lvl="0" algn="just"/>
            <a:r>
              <a:rPr lang="en-US" sz="1150" dirty="0"/>
              <a:t>In the presence of C1, C2, C3, C6, C5, C7, A1, per2 to per7, the partial regression coefficient of C8 (</a:t>
            </a:r>
            <a:r>
              <a:rPr lang="en-GB" sz="1150" dirty="0"/>
              <a:t>Whether rule changes are communicated directly to members). It is estimated to have -2.1 with an associated </a:t>
            </a:r>
            <a:r>
              <a:rPr lang="en-US" sz="1150" dirty="0"/>
              <a:t>two tailed p-value of p</a:t>
            </a:r>
            <a:r>
              <a:rPr lang="en-US" sz="1150" baseline="-25000" dirty="0"/>
              <a:t>0 </a:t>
            </a:r>
            <a:r>
              <a:rPr lang="en-US" sz="1150" dirty="0"/>
              <a:t>= 0.5932. since p</a:t>
            </a:r>
            <a:r>
              <a:rPr lang="en-US" sz="1150" baseline="-25000" dirty="0"/>
              <a:t>0 </a:t>
            </a:r>
            <a:r>
              <a:rPr lang="en-US" sz="1150" dirty="0"/>
              <a:t>&gt; 0.05 . the corresponding t stat is not significant</a:t>
            </a:r>
          </a:p>
          <a:p>
            <a:pPr lvl="0" algn="just"/>
            <a:r>
              <a:rPr lang="en-US" sz="1150" dirty="0"/>
              <a:t>In the presence of C1, C2, C3, C6, C5, C7, A1, per3 to per7, the partial regression coefficient of per2 (</a:t>
            </a:r>
            <a:r>
              <a:rPr lang="en-GB" sz="1150" dirty="0"/>
              <a:t>number of deferred pensioners per active member). It is estimated to have -3.16 with an associated </a:t>
            </a:r>
            <a:r>
              <a:rPr lang="en-US" sz="1150" dirty="0"/>
              <a:t>two tailed p-value of p</a:t>
            </a:r>
            <a:r>
              <a:rPr lang="en-US" sz="1150" baseline="-25000" dirty="0"/>
              <a:t>0 </a:t>
            </a:r>
            <a:r>
              <a:rPr lang="en-US" sz="1150" dirty="0"/>
              <a:t>= 0.5708. since p</a:t>
            </a:r>
            <a:r>
              <a:rPr lang="en-US" sz="1150" baseline="-25000" dirty="0"/>
              <a:t>0 </a:t>
            </a:r>
            <a:r>
              <a:rPr lang="en-US" sz="1150" dirty="0"/>
              <a:t>&gt; 0.05 . the corresponding t stat is not significant.</a:t>
            </a:r>
          </a:p>
          <a:p>
            <a:pPr lvl="0" algn="just"/>
            <a:r>
              <a:rPr lang="en-US" sz="1150" dirty="0"/>
              <a:t>In the presence of C1, C2, C3, C6, C5, C7, A1, per2, per4 per5,per6 and per7, the partial regression coefficient of per3  (</a:t>
            </a:r>
            <a:r>
              <a:rPr lang="en-GB" sz="1150" dirty="0"/>
              <a:t>number of pensioners per active member). It is estimated to have 17.53 with an associated </a:t>
            </a:r>
            <a:r>
              <a:rPr lang="en-US" sz="1150" dirty="0"/>
              <a:t>two tailed p-value of p</a:t>
            </a:r>
            <a:r>
              <a:rPr lang="en-US" sz="1150" baseline="-25000" dirty="0"/>
              <a:t>0 </a:t>
            </a:r>
            <a:r>
              <a:rPr lang="en-US" sz="1150" dirty="0"/>
              <a:t>= 0.2904. since p</a:t>
            </a:r>
            <a:r>
              <a:rPr lang="en-US" sz="1150" baseline="-25000" dirty="0"/>
              <a:t>0 </a:t>
            </a:r>
            <a:r>
              <a:rPr lang="en-US" sz="1150" dirty="0"/>
              <a:t>&gt; 0.05 . the corresponding t stat is not significant</a:t>
            </a:r>
          </a:p>
          <a:p>
            <a:pPr lvl="0" algn="just"/>
            <a:r>
              <a:rPr lang="en-US" sz="1150" dirty="0"/>
              <a:t>In the presence of C1, C2, C3, C6, C5, C7, A1, per2, per3 per5,per6 and per7, the partial regression coefficient of per4  (</a:t>
            </a:r>
            <a:r>
              <a:rPr lang="en-GB" sz="1150" dirty="0"/>
              <a:t>number of starters in current year per active member It is estimated to have 57.67 with an associated </a:t>
            </a:r>
            <a:r>
              <a:rPr lang="en-US" sz="1150" dirty="0"/>
              <a:t>two tailed p-value of p</a:t>
            </a:r>
            <a:r>
              <a:rPr lang="en-US" sz="1150" baseline="-25000" dirty="0"/>
              <a:t>0 </a:t>
            </a:r>
            <a:r>
              <a:rPr lang="en-US" sz="1150" dirty="0"/>
              <a:t>= 0.2081. since p</a:t>
            </a:r>
            <a:r>
              <a:rPr lang="en-US" sz="1150" baseline="-25000" dirty="0"/>
              <a:t>0 </a:t>
            </a:r>
            <a:r>
              <a:rPr lang="en-US" sz="1150" dirty="0"/>
              <a:t>&gt; 0.05 . the corresponding t stat is not significant</a:t>
            </a:r>
          </a:p>
          <a:p>
            <a:pPr lvl="0" algn="just"/>
            <a:r>
              <a:rPr lang="en-US" sz="1150" dirty="0"/>
              <a:t>In the presence of C1, C2, C3, C6, C5, C7, A1, per2, per3 per4,per5 and per7, the partial regression coefficient of per6 (</a:t>
            </a:r>
            <a:r>
              <a:rPr lang="en-GB" sz="1150" dirty="0"/>
              <a:t>number of new pensioners in current year per active member ) It is estimated to have 3.5676 with an associated </a:t>
            </a:r>
            <a:r>
              <a:rPr lang="en-US" sz="1150" dirty="0"/>
              <a:t>two tailed p-value of p</a:t>
            </a:r>
            <a:r>
              <a:rPr lang="en-US" sz="1150" baseline="-25000" dirty="0"/>
              <a:t>0 </a:t>
            </a:r>
            <a:r>
              <a:rPr lang="en-US" sz="1150" dirty="0"/>
              <a:t>= 0.9814 since p</a:t>
            </a:r>
            <a:r>
              <a:rPr lang="en-US" sz="1150" baseline="-25000" dirty="0"/>
              <a:t>0 </a:t>
            </a:r>
            <a:r>
              <a:rPr lang="en-US" sz="1150" dirty="0"/>
              <a:t>&gt; 0.05 . the corresponding t stat is not significant</a:t>
            </a:r>
          </a:p>
          <a:p>
            <a:pPr lvl="0" algn="just"/>
            <a:r>
              <a:rPr lang="en-US" sz="1150" dirty="0"/>
              <a:t>In the presence of C1, C2, C3, C6, C5, C7, A1, per2, per3 per4,per5 and per7, the partial regression coefficient of per7 (</a:t>
            </a:r>
            <a:r>
              <a:rPr lang="en-GB" sz="1150" dirty="0"/>
              <a:t>number of cessations in current year per active member  ) It is estimated to have -175.3161 with an associated </a:t>
            </a:r>
            <a:r>
              <a:rPr lang="en-US" sz="1150" dirty="0"/>
              <a:t>two tailed p-value of p</a:t>
            </a:r>
            <a:r>
              <a:rPr lang="en-US" sz="1150" baseline="-25000" dirty="0"/>
              <a:t>0 </a:t>
            </a:r>
            <a:r>
              <a:rPr lang="en-US" sz="1150" dirty="0"/>
              <a:t>= 0.4884 since p</a:t>
            </a:r>
            <a:r>
              <a:rPr lang="en-US" sz="1150" baseline="-25000" dirty="0"/>
              <a:t>0 </a:t>
            </a:r>
            <a:r>
              <a:rPr lang="en-US" sz="1150" dirty="0"/>
              <a:t>&gt; 0.05 . the corresponding t stat is not significant</a:t>
            </a:r>
          </a:p>
          <a:p>
            <a:pPr marL="0" indent="0" algn="just">
              <a:buNone/>
            </a:pPr>
            <a:r>
              <a:rPr lang="en-US" sz="1150" dirty="0"/>
              <a:t>However in the presence of other variables, C3,A1 and Per5 has p</a:t>
            </a:r>
            <a:r>
              <a:rPr lang="en-US" sz="1150" baseline="-25000" dirty="0"/>
              <a:t>0</a:t>
            </a:r>
            <a:r>
              <a:rPr lang="en-US" sz="1150" dirty="0"/>
              <a:t> value of 0.0234, 0.0023 and 0.0272 respectively, since p</a:t>
            </a:r>
            <a:r>
              <a:rPr lang="en-US" sz="1150" baseline="-25000" dirty="0"/>
              <a:t>0</a:t>
            </a:r>
            <a:r>
              <a:rPr lang="en-US" sz="1150" dirty="0"/>
              <a:t> &lt; 0.05 in the three variables, the corresponding t statistics at 5% level (two tailed) is significant. We can have evidence that variable C3,A1 and Per5 </a:t>
            </a:r>
            <a:r>
              <a:rPr lang="en-US" sz="1150" dirty="0" smtClean="0"/>
              <a:t>contribute </a:t>
            </a:r>
            <a:r>
              <a:rPr lang="en-US" sz="1150" dirty="0"/>
              <a:t>to the current regression model of Y and they should be included in the model.</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3664" y="6021288"/>
            <a:ext cx="609600" cy="609600"/>
          </a:xfrm>
          <a:prstGeom prst="rect">
            <a:avLst/>
          </a:prstGeom>
        </p:spPr>
      </p:pic>
    </p:spTree>
    <p:extLst>
      <p:ext uri="{BB962C8B-B14F-4D97-AF65-F5344CB8AC3E}">
        <p14:creationId xmlns:p14="http://schemas.microsoft.com/office/powerpoint/2010/main" val="270504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720" y="404664"/>
            <a:ext cx="5868144" cy="522306"/>
          </a:xfrm>
        </p:spPr>
        <p:txBody>
          <a:bodyPr>
            <a:normAutofit/>
          </a:bodyPr>
          <a:lstStyle/>
          <a:p>
            <a:r>
              <a:rPr lang="en-US" sz="1400" b="1" dirty="0"/>
              <a:t>FIGURE 2.2: FITTING THE MODEL USING FORWARD SELECTION</a:t>
            </a:r>
            <a:endParaRPr lang="en-US" sz="1400" dirty="0"/>
          </a:p>
        </p:txBody>
      </p:sp>
      <p:pic>
        <p:nvPicPr>
          <p:cNvPr id="4" name="Picture 3" descr="C:\Users\USER\Downloads\2 ADJ.PNG"/>
          <p:cNvPicPr/>
          <p:nvPr/>
        </p:nvPicPr>
        <p:blipFill>
          <a:blip r:embed="rId4">
            <a:extLst>
              <a:ext uri="{28A0092B-C50C-407E-A947-70E740481C1C}">
                <a14:useLocalDpi xmlns:a14="http://schemas.microsoft.com/office/drawing/2010/main" val="0"/>
              </a:ext>
            </a:extLst>
          </a:blip>
          <a:srcRect/>
          <a:stretch>
            <a:fillRect/>
          </a:stretch>
        </p:blipFill>
        <p:spPr bwMode="auto">
          <a:xfrm>
            <a:off x="2483768" y="836712"/>
            <a:ext cx="4091305" cy="1913890"/>
          </a:xfrm>
          <a:prstGeom prst="rect">
            <a:avLst/>
          </a:prstGeom>
          <a:noFill/>
          <a:ln>
            <a:noFill/>
          </a:ln>
        </p:spPr>
      </p:pic>
      <p:sp>
        <p:nvSpPr>
          <p:cNvPr id="5" name="Rectangle 4"/>
          <p:cNvSpPr/>
          <p:nvPr/>
        </p:nvSpPr>
        <p:spPr>
          <a:xfrm>
            <a:off x="0" y="2859484"/>
            <a:ext cx="9144000" cy="646331"/>
          </a:xfrm>
          <a:prstGeom prst="rect">
            <a:avLst/>
          </a:prstGeom>
        </p:spPr>
        <p:txBody>
          <a:bodyPr wrap="square">
            <a:spAutoFit/>
          </a:bodyPr>
          <a:lstStyle/>
          <a:p>
            <a:r>
              <a:rPr lang="en-US" dirty="0">
                <a:solidFill>
                  <a:srgbClr val="000000"/>
                </a:solidFill>
                <a:latin typeface="Calibri" panose="020F0502020204030204" pitchFamily="34" charset="0"/>
                <a:ea typeface="MS Mincho"/>
              </a:rPr>
              <a:t>Figure 2.2 shows this model is useful with P</a:t>
            </a:r>
            <a:r>
              <a:rPr lang="en-US" baseline="-25000" dirty="0">
                <a:solidFill>
                  <a:srgbClr val="000000"/>
                </a:solidFill>
                <a:latin typeface="Calibri" panose="020F0502020204030204" pitchFamily="34" charset="0"/>
                <a:ea typeface="MS Mincho"/>
              </a:rPr>
              <a:t>0 </a:t>
            </a:r>
            <a:r>
              <a:rPr lang="en-US" dirty="0">
                <a:solidFill>
                  <a:srgbClr val="000000"/>
                </a:solidFill>
                <a:latin typeface="Calibri" panose="020F0502020204030204" pitchFamily="34" charset="0"/>
                <a:ea typeface="MS Mincho"/>
              </a:rPr>
              <a:t> &lt; </a:t>
            </a:r>
            <a:r>
              <a:rPr lang="en-US" dirty="0" smtClean="0">
                <a:solidFill>
                  <a:srgbClr val="000000"/>
                </a:solidFill>
                <a:latin typeface="Calibri" panose="020F0502020204030204" pitchFamily="34" charset="0"/>
                <a:ea typeface="MS Mincho"/>
              </a:rPr>
              <a:t>0.005 and only </a:t>
            </a:r>
            <a:r>
              <a:rPr lang="en-US" dirty="0">
                <a:solidFill>
                  <a:srgbClr val="000000"/>
                </a:solidFill>
                <a:latin typeface="Calibri" panose="020F0502020204030204" pitchFamily="34" charset="0"/>
                <a:ea typeface="MS Mincho"/>
              </a:rPr>
              <a:t>variable A1 </a:t>
            </a:r>
            <a:r>
              <a:rPr lang="en-US" dirty="0" smtClean="0">
                <a:solidFill>
                  <a:srgbClr val="000000"/>
                </a:solidFill>
                <a:latin typeface="Calibri" panose="020F0502020204030204" pitchFamily="34" charset="0"/>
                <a:ea typeface="MS Mincho"/>
              </a:rPr>
              <a:t> should be included in this model as it is significant at 5% level. </a:t>
            </a: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2400" y="5877272"/>
            <a:ext cx="737616" cy="737616"/>
          </a:xfrm>
          <a:prstGeom prst="rect">
            <a:avLst/>
          </a:prstGeom>
        </p:spPr>
      </p:pic>
    </p:spTree>
    <p:extLst>
      <p:ext uri="{BB962C8B-B14F-4D97-AF65-F5344CB8AC3E}">
        <p14:creationId xmlns:p14="http://schemas.microsoft.com/office/powerpoint/2010/main" val="22925683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3997"/>
            <a:ext cx="7272808" cy="785935"/>
          </a:xfrm>
        </p:spPr>
        <p:txBody>
          <a:bodyPr>
            <a:normAutofit fontScale="90000"/>
          </a:bodyPr>
          <a:lstStyle/>
          <a:p>
            <a:r>
              <a:rPr lang="en-US" sz="1600" b="1" i="1" dirty="0"/>
              <a:t>FIGURE 2.1: PLOT OF STUDENTIZED RESIDUALS AGAINST FITTED VALUES</a:t>
            </a:r>
            <a:r>
              <a:rPr lang="en-US" b="1" i="1" dirty="0"/>
              <a:t> </a:t>
            </a:r>
            <a:endParaRPr lang="en-US" dirty="0"/>
          </a:p>
        </p:txBody>
      </p:sp>
      <p:pic>
        <p:nvPicPr>
          <p:cNvPr id="3074" name="Picture 2" descr="img0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786895"/>
            <a:ext cx="6912768" cy="449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085184"/>
            <a:ext cx="8964487" cy="1366528"/>
          </a:xfrm>
          <a:prstGeom prst="rect">
            <a:avLst/>
          </a:prstGeom>
        </p:spPr>
        <p:txBody>
          <a:bodyPr wrap="square">
            <a:spAutoFit/>
          </a:bodyPr>
          <a:lstStyle/>
          <a:p>
            <a:pPr marL="457200" marR="0" algn="just">
              <a:lnSpc>
                <a:spcPct val="115000"/>
              </a:lnSpc>
              <a:spcBef>
                <a:spcPts val="0"/>
              </a:spcBef>
              <a:spcAft>
                <a:spcPts val="1000"/>
              </a:spcAft>
            </a:pPr>
            <a:r>
              <a:rPr lang="en-US" dirty="0">
                <a:solidFill>
                  <a:srgbClr val="000000"/>
                </a:solidFill>
                <a:latin typeface="Calibri" panose="020F0502020204030204" pitchFamily="34" charset="0"/>
                <a:ea typeface="MS Mincho"/>
                <a:cs typeface="Calibri" panose="020F0502020204030204" pitchFamily="34" charset="0"/>
              </a:rPr>
              <a:t>The </a:t>
            </a:r>
            <a:r>
              <a:rPr lang="en-US" dirty="0" err="1">
                <a:solidFill>
                  <a:srgbClr val="000000"/>
                </a:solidFill>
                <a:latin typeface="Calibri" panose="020F0502020204030204" pitchFamily="34" charset="0"/>
                <a:ea typeface="MS Mincho"/>
                <a:cs typeface="Calibri" panose="020F0502020204030204" pitchFamily="34" charset="0"/>
              </a:rPr>
              <a:t>studentized</a:t>
            </a:r>
            <a:r>
              <a:rPr lang="en-US" dirty="0">
                <a:solidFill>
                  <a:srgbClr val="000000"/>
                </a:solidFill>
                <a:latin typeface="Calibri" panose="020F0502020204030204" pitchFamily="34" charset="0"/>
                <a:ea typeface="MS Mincho"/>
                <a:cs typeface="Calibri" panose="020F0502020204030204" pitchFamily="34" charset="0"/>
              </a:rPr>
              <a:t> residual do not appear to be reasonably randomly distributed about the mean value of zero </a:t>
            </a:r>
            <a:r>
              <a:rPr lang="en-US" dirty="0" smtClean="0">
                <a:solidFill>
                  <a:srgbClr val="000000"/>
                </a:solidFill>
                <a:latin typeface="Calibri" panose="020F0502020204030204" pitchFamily="34" charset="0"/>
                <a:ea typeface="MS Mincho"/>
                <a:cs typeface="Calibri" panose="020F0502020204030204" pitchFamily="34" charset="0"/>
              </a:rPr>
              <a:t>with </a:t>
            </a:r>
            <a:r>
              <a:rPr lang="en-US" dirty="0">
                <a:solidFill>
                  <a:srgbClr val="000000"/>
                </a:solidFill>
                <a:latin typeface="Calibri" panose="020F0502020204030204" pitchFamily="34" charset="0"/>
                <a:ea typeface="MS Mincho"/>
                <a:cs typeface="Calibri" panose="020F0502020204030204" pitchFamily="34" charset="0"/>
              </a:rPr>
              <a:t>approximately </a:t>
            </a:r>
            <a:r>
              <a:rPr lang="en-US" dirty="0" smtClean="0">
                <a:solidFill>
                  <a:srgbClr val="000000"/>
                </a:solidFill>
                <a:latin typeface="Calibri" panose="020F0502020204030204" pitchFamily="34" charset="0"/>
                <a:ea typeface="MS Mincho"/>
                <a:cs typeface="Calibri" panose="020F0502020204030204" pitchFamily="34" charset="0"/>
              </a:rPr>
              <a:t>irregular </a:t>
            </a:r>
            <a:r>
              <a:rPr lang="en-US" dirty="0">
                <a:solidFill>
                  <a:srgbClr val="000000"/>
                </a:solidFill>
                <a:latin typeface="Calibri" panose="020F0502020204030204" pitchFamily="34" charset="0"/>
                <a:ea typeface="MS Mincho"/>
                <a:cs typeface="Calibri" panose="020F0502020204030204" pitchFamily="34" charset="0"/>
              </a:rPr>
              <a:t>range (hence variance) across the entire range of fitted value. There is clearly an evidence </a:t>
            </a:r>
            <a:r>
              <a:rPr lang="en-US" dirty="0" smtClean="0">
                <a:solidFill>
                  <a:srgbClr val="000000"/>
                </a:solidFill>
                <a:latin typeface="Calibri" panose="020F0502020204030204" pitchFamily="34" charset="0"/>
                <a:ea typeface="MS Mincho"/>
                <a:cs typeface="Calibri" panose="020F0502020204030204" pitchFamily="34" charset="0"/>
              </a:rPr>
              <a:t>of partial </a:t>
            </a:r>
            <a:r>
              <a:rPr lang="en-US" dirty="0">
                <a:solidFill>
                  <a:srgbClr val="000000"/>
                </a:solidFill>
                <a:latin typeface="Calibri" panose="020F0502020204030204" pitchFamily="34" charset="0"/>
                <a:ea typeface="MS Mincho"/>
                <a:cs typeface="Calibri" panose="020F0502020204030204" pitchFamily="34" charset="0"/>
              </a:rPr>
              <a:t>pattern in the plots. This is an evidence that this plot </a:t>
            </a:r>
            <a:r>
              <a:rPr lang="en-US" dirty="0" smtClean="0">
                <a:solidFill>
                  <a:srgbClr val="000000"/>
                </a:solidFill>
                <a:latin typeface="Calibri" panose="020F0502020204030204" pitchFamily="34" charset="0"/>
                <a:ea typeface="MS Mincho"/>
                <a:cs typeface="Calibri" panose="020F0502020204030204" pitchFamily="34" charset="0"/>
              </a:rPr>
              <a:t>is not fully consistent </a:t>
            </a:r>
            <a:r>
              <a:rPr lang="en-US" dirty="0">
                <a:solidFill>
                  <a:srgbClr val="000000"/>
                </a:solidFill>
                <a:latin typeface="Calibri" panose="020F0502020204030204" pitchFamily="34" charset="0"/>
                <a:ea typeface="MS Mincho"/>
                <a:cs typeface="Calibri" panose="020F0502020204030204" pitchFamily="34" charset="0"/>
              </a:rPr>
              <a:t>with adequacy of the systematic component.</a:t>
            </a:r>
            <a:endParaRPr lang="en-US" dirty="0">
              <a:effectLst/>
              <a:latin typeface="Calibri" panose="020F0502020204030204" pitchFamily="34" charset="0"/>
              <a:ea typeface="MS Mincho"/>
              <a:cs typeface="Calibri" panose="020F0502020204030204" pitchFamily="34" charset="0"/>
            </a:endParaRPr>
          </a:p>
        </p:txBody>
      </p:sp>
      <p:sp>
        <p:nvSpPr>
          <p:cNvPr id="3" name="Oval 2"/>
          <p:cNvSpPr/>
          <p:nvPr/>
        </p:nvSpPr>
        <p:spPr>
          <a:xfrm>
            <a:off x="2051720" y="2204864"/>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82243" y="1340768"/>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189907" y="2801114"/>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4887" y="6146912"/>
            <a:ext cx="609600" cy="609600"/>
          </a:xfrm>
          <a:prstGeom prst="rect">
            <a:avLst/>
          </a:prstGeom>
        </p:spPr>
      </p:pic>
    </p:spTree>
    <p:extLst>
      <p:ext uri="{BB962C8B-B14F-4D97-AF65-F5344CB8AC3E}">
        <p14:creationId xmlns:p14="http://schemas.microsoft.com/office/powerpoint/2010/main" val="18106631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win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0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12825</TotalTime>
  <Words>3469</Words>
  <Application>Microsoft Office PowerPoint</Application>
  <PresentationFormat>On-screen Show (4:3)</PresentationFormat>
  <Paragraphs>176</Paragraphs>
  <Slides>28</Slides>
  <Notes>0</Notes>
  <HiddenSlides>0</HiddenSlides>
  <MMClips>28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Cambria Math</vt:lpstr>
      <vt:lpstr>Century Gothic</vt:lpstr>
      <vt:lpstr>MS Mincho</vt:lpstr>
      <vt:lpstr>新細明體</vt:lpstr>
      <vt:lpstr>Symbol</vt:lpstr>
      <vt:lpstr>Times New Roman</vt:lpstr>
      <vt:lpstr>Blank</vt:lpstr>
      <vt:lpstr>PowerPoint Presentation</vt:lpstr>
      <vt:lpstr>INTRODUCTION</vt:lpstr>
      <vt:lpstr>PowerPoint Presentation</vt:lpstr>
      <vt:lpstr>Figure1.2: Histogram for the response variable Y </vt:lpstr>
      <vt:lpstr>FIGURE 1.3: SIMPLE FREQUENCY DISTRIBUTION FOR FACTORS C1 TO C8</vt:lpstr>
      <vt:lpstr>FIGURE 2.1: FITTING A MULTIPLE REGRESSION MODEL OF Y ON A1, PER2 TO PER7, C1 TO C3, AND C5 TO C8 ­</vt:lpstr>
      <vt:lpstr>PowerPoint Presentation</vt:lpstr>
      <vt:lpstr>FIGURE 2.2: FITTING THE MODEL USING FORWARD SELECTION</vt:lpstr>
      <vt:lpstr>FIGURE 2.1: PLOT OF STUDENTIZED RESIDUALS AGAINST FITTED VALUES </vt:lpstr>
      <vt:lpstr>FIGURE 2.2: HISTOGRAM OF STUDENTIZED RESIDUALS </vt:lpstr>
      <vt:lpstr>FIGURE 2.4: OVERLAID RESIDUAL PLOT</vt:lpstr>
      <vt:lpstr>PowerPoint Presentation</vt:lpstr>
      <vt:lpstr>FIGURE 3.2: HISTOGRAM OF STUDENTIZED RESIDUALS  </vt:lpstr>
      <vt:lpstr> FIGURE 3.4: OVERLAID RESIDUAL PLOT</vt:lpstr>
      <vt:lpstr>FIGURE 4.1: TYPE III TABLE BEFORE MODEL SELECTION.</vt:lpstr>
      <vt:lpstr>PowerPoint Presentation</vt:lpstr>
      <vt:lpstr>FIGURE 4.3: PARAMETER ESTIMATE AND LSMEAN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Abayomi Otebolaku</dc:creator>
  <cp:lastModifiedBy>USER</cp:lastModifiedBy>
  <cp:revision>421</cp:revision>
  <dcterms:created xsi:type="dcterms:W3CDTF">2018-09-06T09:59:44Z</dcterms:created>
  <dcterms:modified xsi:type="dcterms:W3CDTF">2021-12-02T01:54:17Z</dcterms:modified>
</cp:coreProperties>
</file>